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7" r:id="rId4"/>
  </p:sldMasterIdLst>
  <p:notesMasterIdLst>
    <p:notesMasterId r:id="rId37"/>
  </p:notesMasterIdLst>
  <p:sldIdLst>
    <p:sldId id="1864" r:id="rId5"/>
    <p:sldId id="1870" r:id="rId6"/>
    <p:sldId id="1871" r:id="rId7"/>
    <p:sldId id="1872" r:id="rId8"/>
    <p:sldId id="1873" r:id="rId9"/>
    <p:sldId id="1846" r:id="rId10"/>
    <p:sldId id="1848" r:id="rId11"/>
    <p:sldId id="1875" r:id="rId12"/>
    <p:sldId id="1874" r:id="rId13"/>
    <p:sldId id="1849" r:id="rId14"/>
    <p:sldId id="1876" r:id="rId15"/>
    <p:sldId id="1877" r:id="rId16"/>
    <p:sldId id="1878" r:id="rId17"/>
    <p:sldId id="1879" r:id="rId18"/>
    <p:sldId id="1881" r:id="rId19"/>
    <p:sldId id="1882" r:id="rId20"/>
    <p:sldId id="1883" r:id="rId21"/>
    <p:sldId id="1852" r:id="rId22"/>
    <p:sldId id="1869" r:id="rId23"/>
    <p:sldId id="1884" r:id="rId24"/>
    <p:sldId id="1885" r:id="rId25"/>
    <p:sldId id="1886" r:id="rId26"/>
    <p:sldId id="1887" r:id="rId27"/>
    <p:sldId id="1888" r:id="rId28"/>
    <p:sldId id="1889" r:id="rId29"/>
    <p:sldId id="1890" r:id="rId30"/>
    <p:sldId id="1891" r:id="rId31"/>
    <p:sldId id="1866" r:id="rId32"/>
    <p:sldId id="1859" r:id="rId33"/>
    <p:sldId id="1868" r:id="rId34"/>
    <p:sldId id="1858" r:id="rId35"/>
    <p:sldId id="1867" r:id="rId36"/>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B00"/>
    <a:srgbClr val="FE4387"/>
    <a:srgbClr val="FF2625"/>
    <a:srgbClr val="007788"/>
    <a:srgbClr val="297C2A"/>
    <a:srgbClr val="F69000"/>
    <a:srgbClr val="01C2D1"/>
    <a:srgbClr val="D6D734"/>
    <a:srgbClr val="005C68"/>
    <a:srgbClr val="3B2E5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83" autoAdjust="0"/>
    <p:restoredTop sz="94751" autoAdjust="0"/>
  </p:normalViewPr>
  <p:slideViewPr>
    <p:cSldViewPr snapToGrid="0">
      <p:cViewPr varScale="1">
        <p:scale>
          <a:sx n="119" d="100"/>
          <a:sy n="119" d="100"/>
        </p:scale>
        <p:origin x="480" y="19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1383417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C720C-5956-14AA-FAF6-0F934E1F80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A2474-296A-D266-8284-22CDC33268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EC5E5A-498C-151E-79A2-F58A75B11D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97939A8-15F7-3214-2FC1-50EB8203CE53}"/>
              </a:ext>
            </a:extLst>
          </p:cNvPr>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990949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7FEEC-7256-9B2E-24E9-7EAE485140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5B2479-E302-1EC1-F980-DEBFD79AD7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4B1DEA-A740-7138-AFD8-AD7511169D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B52B74-CB27-6FF9-BAE3-BFD3D9C5104B}"/>
              </a:ext>
            </a:extLst>
          </p:cNvPr>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1575229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29</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8696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CF5191-0569-4DC4-91C0-32BE2B3AB9C0}"/>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nchor="ct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dirty="0"/>
              <a:t>Click icon to add picture</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dirty="0"/>
              <a:t>Click icon to add picture</a:t>
            </a:r>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3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tx2">
                <a:lumMod val="50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8" name="Picture 17" descr="A robot holding a tablet&#10;&#10;Description automatically generated">
            <a:extLst>
              <a:ext uri="{FF2B5EF4-FFF2-40B4-BE49-F238E27FC236}">
                <a16:creationId xmlns:a16="http://schemas.microsoft.com/office/drawing/2014/main" id="{00177EFC-02A0-6989-42A9-0BD370818324}"/>
              </a:ext>
            </a:extLst>
          </p:cNvPr>
          <p:cNvPicPr>
            <a:picLocks noChangeAspect="1"/>
          </p:cNvPicPr>
          <p:nvPr/>
        </p:nvPicPr>
        <p:blipFill>
          <a:blip r:embed="rId3"/>
          <a:stretch>
            <a:fillRect/>
          </a:stretch>
        </p:blipFill>
        <p:spPr>
          <a:xfrm>
            <a:off x="3798333" y="40341"/>
            <a:ext cx="8393667" cy="6817659"/>
          </a:xfrm>
          <a:prstGeom prst="rect">
            <a:avLst/>
          </a:prstGeom>
        </p:spPr>
      </p:pic>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title"/>
          </p:nvPr>
        </p:nvSpPr>
        <p:spPr>
          <a:xfrm>
            <a:off x="0" y="1509902"/>
            <a:ext cx="3400986" cy="2874780"/>
          </a:xfrm>
        </p:spPr>
        <p:txBody>
          <a:bodyPr anchor="ctr">
            <a:noAutofit/>
          </a:bodyPr>
          <a:lstStyle/>
          <a:p>
            <a:r>
              <a:rPr lang="en-GB" sz="2000" dirty="0">
                <a:latin typeface="Times New Roman" panose="02020603050405020304" pitchFamily="18" charset="0"/>
                <a:cs typeface="Times New Roman" panose="02020603050405020304" pitchFamily="18" charset="0"/>
              </a:rPr>
              <a:t>Developing a </a:t>
            </a:r>
            <a:r>
              <a:rPr lang="en-GB" sz="2000" dirty="0">
                <a:solidFill>
                  <a:srgbClr val="C00000"/>
                </a:solidFill>
                <a:latin typeface="Times New Roman" panose="02020603050405020304" pitchFamily="18" charset="0"/>
                <a:cs typeface="Times New Roman" panose="02020603050405020304" pitchFamily="18" charset="0"/>
              </a:rPr>
              <a:t>Data-Driven</a:t>
            </a:r>
            <a:r>
              <a:rPr lang="en-GB" sz="2000" dirty="0">
                <a:solidFill>
                  <a:schemeClr val="accent2"/>
                </a:solidFill>
                <a:latin typeface="Times New Roman" panose="02020603050405020304" pitchFamily="18" charset="0"/>
                <a:cs typeface="Times New Roman" panose="02020603050405020304" pitchFamily="18" charset="0"/>
              </a:rPr>
              <a:t> </a:t>
            </a:r>
            <a:r>
              <a:rPr lang="en-GB" sz="2000" dirty="0">
                <a:solidFill>
                  <a:srgbClr val="C00000"/>
                </a:solidFill>
                <a:latin typeface="Times New Roman" panose="02020603050405020304" pitchFamily="18" charset="0"/>
                <a:cs typeface="Times New Roman" panose="02020603050405020304" pitchFamily="18" charset="0"/>
              </a:rPr>
              <a:t>Personalized</a:t>
            </a:r>
            <a:r>
              <a:rPr lang="en-GB" sz="2000" dirty="0">
                <a:solidFill>
                  <a:schemeClr val="accent2"/>
                </a:solidFill>
                <a:latin typeface="Times New Roman" panose="02020603050405020304" pitchFamily="18" charset="0"/>
                <a:cs typeface="Times New Roman" panose="02020603050405020304" pitchFamily="18" charset="0"/>
              </a:rPr>
              <a:t> </a:t>
            </a:r>
            <a:r>
              <a:rPr lang="en-GB" sz="2000" dirty="0">
                <a:solidFill>
                  <a:srgbClr val="FFDB00"/>
                </a:solidFill>
                <a:latin typeface="Times New Roman" panose="02020603050405020304" pitchFamily="18" charset="0"/>
                <a:cs typeface="Times New Roman" panose="02020603050405020304" pitchFamily="18" charset="0"/>
              </a:rPr>
              <a:t>Fitness Web Application </a:t>
            </a:r>
            <a:r>
              <a:rPr lang="en-GB" sz="2000" dirty="0">
                <a:latin typeface="Times New Roman" panose="02020603050405020304" pitchFamily="18" charset="0"/>
                <a:cs typeface="Times New Roman" panose="02020603050405020304" pitchFamily="18" charset="0"/>
              </a:rPr>
              <a:t>for Obese and Sedentary Individuals</a:t>
            </a:r>
            <a:endParaRPr lang="en-US" altLang="en-US" sz="2000" dirty="0">
              <a:latin typeface="Times New Roman" panose="02020603050405020304" pitchFamily="18" charset="0"/>
              <a:cs typeface="Times New Roman" panose="02020603050405020304" pitchFamily="18" charset="0"/>
            </a:endParaRPr>
          </a:p>
        </p:txBody>
      </p:sp>
      <p:pic>
        <p:nvPicPr>
          <p:cNvPr id="5" name="Picture 4" descr="A black and yellow sign with white text&#10;&#10;Description automatically generated">
            <a:extLst>
              <a:ext uri="{FF2B5EF4-FFF2-40B4-BE49-F238E27FC236}">
                <a16:creationId xmlns:a16="http://schemas.microsoft.com/office/drawing/2014/main" id="{CE22FDA2-DA2F-C6BC-08D6-E6541365C99B}"/>
              </a:ext>
            </a:extLst>
          </p:cNvPr>
          <p:cNvPicPr>
            <a:picLocks noChangeAspect="1"/>
          </p:cNvPicPr>
          <p:nvPr/>
        </p:nvPicPr>
        <p:blipFill>
          <a:blip r:embed="rId4"/>
          <a:stretch>
            <a:fillRect/>
          </a:stretch>
        </p:blipFill>
        <p:spPr>
          <a:xfrm>
            <a:off x="0" y="0"/>
            <a:ext cx="1855694" cy="695885"/>
          </a:xfrm>
          <a:prstGeom prst="rect">
            <a:avLst/>
          </a:prstGeom>
        </p:spPr>
      </p:pic>
      <p:sp>
        <p:nvSpPr>
          <p:cNvPr id="6" name="Rectangle 2">
            <a:extLst>
              <a:ext uri="{FF2B5EF4-FFF2-40B4-BE49-F238E27FC236}">
                <a16:creationId xmlns:a16="http://schemas.microsoft.com/office/drawing/2014/main" id="{AF63F218-FF66-8A94-F3E9-528000428237}"/>
              </a:ext>
            </a:extLst>
          </p:cNvPr>
          <p:cNvSpPr txBox="1">
            <a:spLocks noChangeArrowheads="1"/>
          </p:cNvSpPr>
          <p:nvPr/>
        </p:nvSpPr>
        <p:spPr>
          <a:xfrm>
            <a:off x="0" y="4065315"/>
            <a:ext cx="3798333" cy="2944390"/>
          </a:xfrm>
          <a:prstGeom prst="rect">
            <a:avLst/>
          </a:prstGeom>
        </p:spPr>
        <p:txBody>
          <a:bodyPr anchor="ctr">
            <a:noAutofit/>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fontAlgn="auto">
              <a:spcAft>
                <a:spcPts val="0"/>
              </a:spcAft>
            </a:pPr>
            <a:r>
              <a:rPr lang="en-GB" sz="2000" dirty="0">
                <a:latin typeface="Times New Roman" panose="02020603050405020304" pitchFamily="18" charset="0"/>
                <a:cs typeface="Times New Roman" panose="02020603050405020304" pitchFamily="18" charset="0"/>
              </a:rPr>
              <a:t>Rukayat Balogun |</a:t>
            </a:r>
          </a:p>
          <a:p>
            <a:pPr fontAlgn="auto">
              <a:spcAft>
                <a:spcPts val="0"/>
              </a:spcAft>
            </a:pPr>
            <a:r>
              <a:rPr lang="en-GB" sz="2000" dirty="0" err="1">
                <a:latin typeface="Times New Roman" panose="02020603050405020304" pitchFamily="18" charset="0"/>
                <a:cs typeface="Times New Roman" panose="02020603050405020304" pitchFamily="18" charset="0"/>
              </a:rPr>
              <a:t>Dr.</a:t>
            </a:r>
            <a:r>
              <a:rPr lang="en-GB" sz="2000" dirty="0">
                <a:latin typeface="Times New Roman" panose="02020603050405020304" pitchFamily="18" charset="0"/>
                <a:cs typeface="Times New Roman" panose="02020603050405020304" pitchFamily="18" charset="0"/>
              </a:rPr>
              <a:t> Celestine </a:t>
            </a:r>
            <a:r>
              <a:rPr lang="en-GB" sz="2000" dirty="0" err="1">
                <a:latin typeface="Times New Roman" panose="02020603050405020304" pitchFamily="18" charset="0"/>
                <a:cs typeface="Times New Roman" panose="02020603050405020304" pitchFamily="18" charset="0"/>
              </a:rPr>
              <a:t>Iwendi</a:t>
            </a:r>
            <a:r>
              <a:rPr lang="en-GB" sz="2000" dirty="0">
                <a:latin typeface="Times New Roman" panose="02020603050405020304" pitchFamily="18" charset="0"/>
                <a:cs typeface="Times New Roman" panose="02020603050405020304" pitchFamily="18" charset="0"/>
              </a:rPr>
              <a:t> | </a:t>
            </a:r>
          </a:p>
          <a:p>
            <a:pPr fontAlgn="auto">
              <a:spcAft>
                <a:spcPts val="0"/>
              </a:spcAft>
            </a:pPr>
            <a:r>
              <a:rPr lang="en-GB" sz="2000" dirty="0">
                <a:latin typeface="Times New Roman" panose="02020603050405020304" pitchFamily="18" charset="0"/>
                <a:cs typeface="Times New Roman" panose="02020603050405020304" pitchFamily="18" charset="0"/>
              </a:rPr>
              <a:t>Masters in Data Analytics and Technology</a:t>
            </a:r>
            <a:endParaRPr lang="en-US"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normAutofit/>
          </a:bodyPr>
          <a:lstStyle/>
          <a:p>
            <a:r>
              <a:rPr lang="en-GB" dirty="0"/>
              <a:t>Summary of Proposal</a:t>
            </a:r>
            <a:endParaRPr lang="en-US" dirty="0"/>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dirty="0"/>
              <a:t>A </a:t>
            </a:r>
            <a:r>
              <a:rPr lang="en-GB" b="1" dirty="0"/>
              <a:t>data-driven solution</a:t>
            </a:r>
            <a:r>
              <a:rPr lang="en-GB" dirty="0"/>
              <a:t> to global health issues of obesity and inactivity.</a:t>
            </a:r>
          </a:p>
          <a:p>
            <a:pPr marL="285750" indent="-285750">
              <a:buFont typeface="Arial" panose="020B0604020202020204" pitchFamily="34" charset="0"/>
              <a:buChar char="•"/>
            </a:pPr>
            <a:r>
              <a:rPr lang="en-GB" dirty="0"/>
              <a:t>Combines </a:t>
            </a:r>
            <a:r>
              <a:rPr lang="en-GB" b="1" dirty="0"/>
              <a:t>user-centric design</a:t>
            </a:r>
            <a:r>
              <a:rPr lang="en-GB" dirty="0"/>
              <a:t> and </a:t>
            </a:r>
            <a:r>
              <a:rPr lang="en-GB" b="1" dirty="0"/>
              <a:t>advanced machine learning</a:t>
            </a:r>
            <a:r>
              <a:rPr lang="en-GB" dirty="0"/>
              <a:t> for scalable, impactful health interventions.</a:t>
            </a:r>
          </a:p>
        </p:txBody>
      </p:sp>
      <p:pic>
        <p:nvPicPr>
          <p:cNvPr id="2" name="Picture 1" descr="A black and yellow sign with white text&#10;&#10;Description automatically generated">
            <a:extLst>
              <a:ext uri="{FF2B5EF4-FFF2-40B4-BE49-F238E27FC236}">
                <a16:creationId xmlns:a16="http://schemas.microsoft.com/office/drawing/2014/main" id="{285BB451-5B42-2988-1CB6-BA24187D4790}"/>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9478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64A4BD7-9654-3601-4A52-149ECD42603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495649A-FE50-68B2-B623-B4E6ED6B48EF}"/>
              </a:ext>
            </a:extLst>
          </p:cNvPr>
          <p:cNvSpPr>
            <a:spLocks noGrp="1"/>
          </p:cNvSpPr>
          <p:nvPr>
            <p:ph type="title"/>
          </p:nvPr>
        </p:nvSpPr>
        <p:spPr>
          <a:xfrm>
            <a:off x="5199742" y="715961"/>
            <a:ext cx="6477000" cy="1189037"/>
          </a:xfrm>
        </p:spPr>
        <p:txBody>
          <a:bodyPr>
            <a:normAutofit/>
          </a:bodyPr>
          <a:lstStyle/>
          <a:p>
            <a:r>
              <a:rPr lang="en-GB" dirty="0"/>
              <a:t>Contribution</a:t>
            </a:r>
            <a:endParaRPr lang="en-US" dirty="0"/>
          </a:p>
        </p:txBody>
      </p:sp>
      <p:sp>
        <p:nvSpPr>
          <p:cNvPr id="3" name="Text Placeholder 2">
            <a:extLst>
              <a:ext uri="{FF2B5EF4-FFF2-40B4-BE49-F238E27FC236}">
                <a16:creationId xmlns:a16="http://schemas.microsoft.com/office/drawing/2014/main" id="{D26499FD-9055-514A-7C34-C3609E5E8E47}"/>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dirty="0"/>
              <a:t>Provides a </a:t>
            </a:r>
            <a:r>
              <a:rPr lang="en-GB" b="1" dirty="0"/>
              <a:t>novel framework</a:t>
            </a:r>
            <a:r>
              <a:rPr lang="en-GB" dirty="0"/>
              <a:t> for personalized fitness and dietary recommendations.</a:t>
            </a:r>
          </a:p>
          <a:p>
            <a:pPr marL="285750" indent="-285750">
              <a:buFont typeface="Arial" panose="020B0604020202020204" pitchFamily="34" charset="0"/>
              <a:buChar char="•"/>
            </a:pPr>
            <a:r>
              <a:rPr lang="en-GB" dirty="0"/>
              <a:t>Introduces </a:t>
            </a:r>
            <a:r>
              <a:rPr lang="en-GB" b="1" dirty="0"/>
              <a:t>machine learning-driven optimization</a:t>
            </a:r>
            <a:r>
              <a:rPr lang="en-GB" dirty="0"/>
              <a:t> for health management systems.</a:t>
            </a:r>
          </a:p>
          <a:p>
            <a:pPr marL="285750" indent="-285750">
              <a:buFont typeface="Arial" panose="020B0604020202020204" pitchFamily="34" charset="0"/>
              <a:buChar char="•"/>
            </a:pPr>
            <a:r>
              <a:rPr lang="en-GB" dirty="0"/>
              <a:t>Bridges gaps in current recommendation systems by incorporating real-time health data.</a:t>
            </a:r>
          </a:p>
        </p:txBody>
      </p:sp>
      <p:pic>
        <p:nvPicPr>
          <p:cNvPr id="2" name="Picture 1" descr="A black and yellow sign with white text&#10;&#10;Description automatically generated">
            <a:extLst>
              <a:ext uri="{FF2B5EF4-FFF2-40B4-BE49-F238E27FC236}">
                <a16:creationId xmlns:a16="http://schemas.microsoft.com/office/drawing/2014/main" id="{77528796-015F-9289-9168-FD2D4E1A0229}"/>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16856231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4C3FAF-0E94-B989-7499-404904F4557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96826-B438-B308-16EB-8945CEC4DA1C}"/>
              </a:ext>
            </a:extLst>
          </p:cNvPr>
          <p:cNvSpPr>
            <a:spLocks noGrp="1"/>
          </p:cNvSpPr>
          <p:nvPr>
            <p:ph type="title"/>
          </p:nvPr>
        </p:nvSpPr>
        <p:spPr>
          <a:xfrm>
            <a:off x="5199742" y="715961"/>
            <a:ext cx="6477000" cy="1189037"/>
          </a:xfrm>
        </p:spPr>
        <p:txBody>
          <a:bodyPr>
            <a:normAutofit/>
          </a:bodyPr>
          <a:lstStyle/>
          <a:p>
            <a:r>
              <a:rPr lang="en-GB" dirty="0"/>
              <a:t>Novelty</a:t>
            </a:r>
            <a:endParaRPr lang="en-US" dirty="0"/>
          </a:p>
        </p:txBody>
      </p:sp>
      <p:sp>
        <p:nvSpPr>
          <p:cNvPr id="3" name="Text Placeholder 2">
            <a:extLst>
              <a:ext uri="{FF2B5EF4-FFF2-40B4-BE49-F238E27FC236}">
                <a16:creationId xmlns:a16="http://schemas.microsoft.com/office/drawing/2014/main" id="{DF7CE772-0284-1972-9564-F40AC54732C4}"/>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b="1" dirty="0"/>
              <a:t>Machine Learning Integration</a:t>
            </a:r>
            <a:r>
              <a:rPr lang="en-GB" dirty="0"/>
              <a:t>: Gradient Boosting for personalized BMI predictions.</a:t>
            </a:r>
          </a:p>
          <a:p>
            <a:pPr marL="285750" indent="-285750">
              <a:buFont typeface="Arial" panose="020B0604020202020204" pitchFamily="34" charset="0"/>
              <a:buChar char="•"/>
            </a:pPr>
            <a:r>
              <a:rPr lang="en-GB" b="1" dirty="0"/>
              <a:t>Data-Driven Personalization</a:t>
            </a:r>
            <a:r>
              <a:rPr lang="en-GB" dirty="0"/>
              <a:t>: Tailored fitness and dietary plans based on user input and secondary datasets.</a:t>
            </a:r>
          </a:p>
          <a:p>
            <a:pPr marL="285750" indent="-285750">
              <a:buFont typeface="Arial" panose="020B0604020202020204" pitchFamily="34" charset="0"/>
              <a:buChar char="•"/>
            </a:pPr>
            <a:r>
              <a:rPr lang="en-GB" b="1" dirty="0"/>
              <a:t>Accessible Design</a:t>
            </a:r>
            <a:r>
              <a:rPr lang="en-GB" dirty="0"/>
              <a:t>: Inclusive user interface complying with accessibility standards.</a:t>
            </a:r>
          </a:p>
        </p:txBody>
      </p:sp>
      <p:pic>
        <p:nvPicPr>
          <p:cNvPr id="2" name="Picture 1" descr="A black and yellow sign with white text&#10;&#10;Description automatically generated">
            <a:extLst>
              <a:ext uri="{FF2B5EF4-FFF2-40B4-BE49-F238E27FC236}">
                <a16:creationId xmlns:a16="http://schemas.microsoft.com/office/drawing/2014/main" id="{C752C15D-D92E-9511-88AF-8593E8382B58}"/>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1764009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57D49B8-057C-61C9-A9E6-D3A924BB99F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E5921A1-60EB-53F2-501C-709B01CDC680}"/>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CEBB73D0-EBD2-C0AC-D040-7090EB653491}"/>
              </a:ext>
            </a:extLst>
          </p:cNvPr>
          <p:cNvSpPr>
            <a:spLocks noGrp="1"/>
          </p:cNvSpPr>
          <p:nvPr>
            <p:ph type="body" sz="quarter" idx="11"/>
          </p:nvPr>
        </p:nvSpPr>
        <p:spPr>
          <a:xfrm>
            <a:off x="5199742" y="1904998"/>
            <a:ext cx="6816549" cy="4388226"/>
          </a:xfrm>
        </p:spPr>
        <p:txBody>
          <a:bodyPr vert="horz" lIns="91440" tIns="45720" rIns="91440" bIns="45720" rtlCol="0" anchor="t">
            <a:normAutofit fontScale="85000" lnSpcReduction="20000"/>
          </a:bodyPr>
          <a:lstStyle/>
          <a:p>
            <a:pPr algn="l"/>
            <a:r>
              <a:rPr lang="en-GB" b="1" i="0" u="none" strike="noStrike" dirty="0">
                <a:solidFill>
                  <a:srgbClr val="000000"/>
                </a:solidFill>
                <a:effectLst/>
              </a:rPr>
              <a:t>1. Why? How?</a:t>
            </a:r>
          </a:p>
          <a:p>
            <a:pPr algn="l">
              <a:buFont typeface="Arial" panose="020B0604020202020204" pitchFamily="34" charset="0"/>
              <a:buChar char="•"/>
            </a:pPr>
            <a:r>
              <a:rPr lang="en-GB" b="1" i="0" u="none" strike="noStrike" dirty="0">
                <a:solidFill>
                  <a:srgbClr val="000000"/>
                </a:solidFill>
                <a:effectLst/>
              </a:rPr>
              <a:t>Why</a:t>
            </a:r>
            <a:r>
              <a:rPr lang="en-GB" b="0" i="0" u="none" strike="noStrike" dirty="0">
                <a:solidFill>
                  <a:srgbClr val="000000"/>
                </a:solidFill>
                <a:effectLst/>
              </a:rPr>
              <a:t>: The growing prevalence of obesity and sedentary lifestyles demands innovative solutions tailored to individual needs.</a:t>
            </a:r>
          </a:p>
          <a:p>
            <a:pPr algn="l">
              <a:buFont typeface="Arial" panose="020B0604020202020204" pitchFamily="34" charset="0"/>
              <a:buChar char="•"/>
            </a:pPr>
            <a:r>
              <a:rPr lang="en-GB" b="1" i="0" u="none" strike="noStrike" dirty="0">
                <a:solidFill>
                  <a:srgbClr val="000000"/>
                </a:solidFill>
                <a:effectLst/>
              </a:rPr>
              <a:t>How</a:t>
            </a:r>
            <a:r>
              <a:rPr lang="en-GB" b="0" i="0" u="none" strike="noStrike" dirty="0">
                <a:solidFill>
                  <a:srgbClr val="000000"/>
                </a:solidFill>
                <a:effectLst/>
              </a:rPr>
              <a:t>: Investigating gaps in traditional fitness programs and exploring advanced, data-driven methodologies.</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2. Literature in Topic</a:t>
            </a:r>
          </a:p>
          <a:p>
            <a:pPr algn="l">
              <a:buFont typeface="Arial" panose="020B0604020202020204" pitchFamily="34" charset="0"/>
              <a:buChar char="•"/>
            </a:pPr>
            <a:r>
              <a:rPr lang="en-GB" b="1" i="0" u="none" strike="noStrike" dirty="0">
                <a:solidFill>
                  <a:srgbClr val="000000"/>
                </a:solidFill>
                <a:effectLst/>
              </a:rPr>
              <a:t>Obesity and Sedentary Lifestyles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Impact on chronic diseases such as cardiovascular issues and diabetes.</a:t>
            </a:r>
          </a:p>
          <a:p>
            <a:pPr marL="742950" lvl="1" indent="-285750" algn="l">
              <a:buFont typeface="Arial" panose="020B0604020202020204" pitchFamily="34" charset="0"/>
              <a:buChar char="•"/>
            </a:pPr>
            <a:r>
              <a:rPr lang="en-GB" b="0" i="0" u="none" strike="noStrike" dirty="0">
                <a:solidFill>
                  <a:srgbClr val="000000"/>
                </a:solidFill>
                <a:effectLst/>
              </a:rPr>
              <a:t>Limitations of traditional "one-size-fits-all" fitness programs.</a:t>
            </a:r>
          </a:p>
          <a:p>
            <a:pPr algn="l">
              <a:buFont typeface="Arial" panose="020B0604020202020204" pitchFamily="34" charset="0"/>
              <a:buChar char="•"/>
            </a:pPr>
            <a:r>
              <a:rPr lang="en-GB" b="1" i="0" u="none" strike="noStrike" dirty="0">
                <a:solidFill>
                  <a:srgbClr val="000000"/>
                </a:solidFill>
                <a:effectLst/>
              </a:rPr>
              <a:t>Personalized Health Interventions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Increasing use of wearable technology for real-time health monitoring.</a:t>
            </a:r>
          </a:p>
          <a:p>
            <a:pPr marL="742950" lvl="1" indent="-285750" algn="l">
              <a:buFont typeface="Arial" panose="020B0604020202020204" pitchFamily="34" charset="0"/>
              <a:buChar char="•"/>
            </a:pPr>
            <a:r>
              <a:rPr lang="en-GB" b="0" i="0" u="none" strike="noStrike" dirty="0">
                <a:solidFill>
                  <a:srgbClr val="000000"/>
                </a:solidFill>
                <a:effectLst/>
              </a:rPr>
              <a:t>Role of machine learning in predicting health outcomes.</a:t>
            </a:r>
          </a:p>
          <a:p>
            <a:pPr algn="l"/>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99015A33-421D-906C-2A0A-2734F8EEDA9D}"/>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6531016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CB796EA-4B26-FF99-963E-2365CF40B22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E628403-E74B-D68F-FAE6-D2D0DB39E7E0}"/>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50A1261B-12AA-6B56-99B9-C9B52CA717C7}"/>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3. Literature on Method</a:t>
            </a:r>
          </a:p>
          <a:p>
            <a:pPr algn="l">
              <a:buFont typeface="Arial" panose="020B0604020202020204" pitchFamily="34" charset="0"/>
              <a:buChar char="•"/>
            </a:pPr>
            <a:r>
              <a:rPr lang="en-GB" b="1" i="0" u="none" strike="noStrike" dirty="0">
                <a:solidFill>
                  <a:srgbClr val="000000"/>
                </a:solidFill>
                <a:effectLst/>
              </a:rPr>
              <a:t>Data-Driven Approaches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Use of machine learning algorithms like Gradient Boosting, Random Forest, and SVM in health applications.</a:t>
            </a:r>
          </a:p>
          <a:p>
            <a:pPr marL="742950" lvl="1" indent="-285750" algn="l">
              <a:buFont typeface="Arial" panose="020B0604020202020204" pitchFamily="34" charset="0"/>
              <a:buChar char="•"/>
            </a:pPr>
            <a:r>
              <a:rPr lang="en-GB" b="0" i="0" u="none" strike="noStrike" dirty="0">
                <a:solidFill>
                  <a:srgbClr val="000000"/>
                </a:solidFill>
                <a:effectLst/>
              </a:rPr>
              <a:t>Integration of primary and secondary datasets for personalization.</a:t>
            </a:r>
          </a:p>
          <a:p>
            <a:pPr algn="l">
              <a:buFont typeface="Arial" panose="020B0604020202020204" pitchFamily="34" charset="0"/>
              <a:buChar char="•"/>
            </a:pPr>
            <a:r>
              <a:rPr lang="en-GB" b="1" i="0" u="none" strike="noStrike" dirty="0">
                <a:solidFill>
                  <a:srgbClr val="000000"/>
                </a:solidFill>
                <a:effectLst/>
              </a:rPr>
              <a:t>Web-Based Solutions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Django as a robust framework for developing scalable health applications.</a:t>
            </a:r>
          </a:p>
          <a:p>
            <a:pPr marL="742950" lvl="1" indent="-285750" algn="l">
              <a:buFont typeface="Arial" panose="020B0604020202020204" pitchFamily="34" charset="0"/>
              <a:buChar char="•"/>
            </a:pPr>
            <a:r>
              <a:rPr lang="en-GB" b="0" i="0" u="none" strike="noStrike" dirty="0">
                <a:solidFill>
                  <a:srgbClr val="000000"/>
                </a:solidFill>
                <a:effectLst/>
              </a:rPr>
              <a:t>Importance of user-centric design for accessibility and engagement.</a:t>
            </a:r>
          </a:p>
        </p:txBody>
      </p:sp>
      <p:pic>
        <p:nvPicPr>
          <p:cNvPr id="2" name="Picture 1" descr="A black and yellow sign with white text&#10;&#10;Description automatically generated">
            <a:extLst>
              <a:ext uri="{FF2B5EF4-FFF2-40B4-BE49-F238E27FC236}">
                <a16:creationId xmlns:a16="http://schemas.microsoft.com/office/drawing/2014/main" id="{29B1045A-206A-28A4-E63E-B49223939910}"/>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5767843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B41FB8A-C36B-CA31-7B0B-CF6B944B0E5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02D4A28-4935-3BD3-F1F2-F7CC88892C65}"/>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C7469516-82BD-2194-8E9D-6D45428A36EC}"/>
              </a:ext>
            </a:extLst>
          </p:cNvPr>
          <p:cNvSpPr>
            <a:spLocks noGrp="1"/>
          </p:cNvSpPr>
          <p:nvPr>
            <p:ph type="body" sz="quarter" idx="11"/>
          </p:nvPr>
        </p:nvSpPr>
        <p:spPr>
          <a:xfrm>
            <a:off x="5199742" y="1904998"/>
            <a:ext cx="6816549" cy="4388226"/>
          </a:xfrm>
        </p:spPr>
        <p:txBody>
          <a:bodyPr vert="horz" lIns="91440" tIns="45720" rIns="91440" bIns="45720" rtlCol="0" anchor="t">
            <a:normAutofit lnSpcReduction="10000"/>
          </a:bodyPr>
          <a:lstStyle/>
          <a:p>
            <a:pPr algn="l"/>
            <a:r>
              <a:rPr lang="en-GB" b="1" i="0" u="none" strike="noStrike" dirty="0">
                <a:solidFill>
                  <a:srgbClr val="000000"/>
                </a:solidFill>
                <a:effectLst/>
              </a:rPr>
              <a:t>Find/Create a Hole</a:t>
            </a:r>
          </a:p>
          <a:p>
            <a:pPr algn="l">
              <a:buFont typeface="Arial" panose="020B0604020202020204" pitchFamily="34" charset="0"/>
              <a:buChar char="•"/>
            </a:pPr>
            <a:r>
              <a:rPr lang="en-GB" b="1" i="0" u="none" strike="noStrike" dirty="0">
                <a:solidFill>
                  <a:srgbClr val="000000"/>
                </a:solidFill>
                <a:effectLst/>
              </a:rPr>
              <a:t>Identified Gap</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Lack of personalized, scalable solutions that integrate machine learning with user-friendly interfaces.</a:t>
            </a:r>
          </a:p>
          <a:p>
            <a:pPr marL="742950" lvl="1" indent="-285750" algn="l">
              <a:buFont typeface="Arial" panose="020B0604020202020204" pitchFamily="34" charset="0"/>
              <a:buChar char="•"/>
            </a:pPr>
            <a:r>
              <a:rPr lang="en-GB" b="0" i="0" u="none" strike="noStrike" dirty="0">
                <a:solidFill>
                  <a:srgbClr val="000000"/>
                </a:solidFill>
                <a:effectLst/>
              </a:rPr>
              <a:t>Limited utilization of wearable and real-time health data in existing systems.</a:t>
            </a:r>
          </a:p>
          <a:p>
            <a:pPr algn="l"/>
            <a:r>
              <a:rPr lang="en-GB" b="1" i="0" u="none" strike="noStrike" dirty="0">
                <a:solidFill>
                  <a:srgbClr val="000000"/>
                </a:solidFill>
                <a:effectLst/>
              </a:rPr>
              <a:t>Look for Debate</a:t>
            </a:r>
          </a:p>
          <a:p>
            <a:pPr algn="l">
              <a:buFont typeface="Arial" panose="020B0604020202020204" pitchFamily="34" charset="0"/>
              <a:buChar char="•"/>
            </a:pPr>
            <a:r>
              <a:rPr lang="en-GB" b="1" i="0" u="none" strike="noStrike" dirty="0">
                <a:solidFill>
                  <a:srgbClr val="000000"/>
                </a:solidFill>
                <a:effectLst/>
              </a:rPr>
              <a:t>Debates Identified</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Effectiveness of generic vs. personalized fitness plans.</a:t>
            </a:r>
          </a:p>
          <a:p>
            <a:pPr marL="742950" lvl="1" indent="-285750" algn="l">
              <a:buFont typeface="Arial" panose="020B0604020202020204" pitchFamily="34" charset="0"/>
              <a:buChar char="•"/>
            </a:pPr>
            <a:r>
              <a:rPr lang="en-GB" b="0" i="0" u="none" strike="noStrike" dirty="0">
                <a:solidFill>
                  <a:srgbClr val="000000"/>
                </a:solidFill>
                <a:effectLst/>
              </a:rPr>
              <a:t>Privacy concerns in using personal health data for recommendations.</a:t>
            </a:r>
          </a:p>
          <a:p>
            <a:pPr marL="742950" lvl="1" indent="-285750" algn="l">
              <a:buFont typeface="Arial" panose="020B0604020202020204" pitchFamily="34" charset="0"/>
              <a:buChar char="•"/>
            </a:pPr>
            <a:r>
              <a:rPr lang="en-GB" b="0" i="0" u="none" strike="noStrike" dirty="0">
                <a:solidFill>
                  <a:srgbClr val="000000"/>
                </a:solidFill>
                <a:effectLst/>
              </a:rPr>
              <a:t>Challenges in balancing accuracy with user accessibility.</a:t>
            </a:r>
          </a:p>
          <a:p>
            <a:pPr marL="457200" lvl="1" indent="0" algn="l">
              <a:buNone/>
            </a:pPr>
            <a:endParaRPr lang="en-GB" dirty="0">
              <a:solidFill>
                <a:srgbClr val="000000"/>
              </a:solidFill>
            </a:endParaRPr>
          </a:p>
        </p:txBody>
      </p:sp>
      <p:pic>
        <p:nvPicPr>
          <p:cNvPr id="2" name="Picture 1" descr="A black and yellow sign with white text&#10;&#10;Description automatically generated">
            <a:extLst>
              <a:ext uri="{FF2B5EF4-FFF2-40B4-BE49-F238E27FC236}">
                <a16:creationId xmlns:a16="http://schemas.microsoft.com/office/drawing/2014/main" id="{E481449D-57D5-5247-4A77-F4147179E251}"/>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0588392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516DAF2-ACBB-55A4-CEE0-C21DB849A15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4D72ABE5-4FC8-DC6E-1A65-1CE936351899}"/>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4D655A8C-454F-F826-72AA-64765B3EF9EE}"/>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Consistent in Reference</a:t>
            </a:r>
          </a:p>
          <a:p>
            <a:pPr algn="l">
              <a:buFont typeface="Arial" panose="020B0604020202020204" pitchFamily="34" charset="0"/>
              <a:buChar char="•"/>
            </a:pPr>
            <a:r>
              <a:rPr lang="en-GB" b="0" i="0" u="none" strike="noStrike" dirty="0">
                <a:solidFill>
                  <a:srgbClr val="000000"/>
                </a:solidFill>
                <a:effectLst/>
              </a:rPr>
              <a:t>Referenced foundational works:</a:t>
            </a:r>
          </a:p>
          <a:p>
            <a:pPr marL="742950" lvl="1" indent="-285750" algn="l">
              <a:buFont typeface="Arial" panose="020B0604020202020204" pitchFamily="34" charset="0"/>
              <a:buChar char="•"/>
            </a:pPr>
            <a:r>
              <a:rPr lang="en-GB" b="0" i="0" u="none" strike="noStrike" dirty="0">
                <a:solidFill>
                  <a:srgbClr val="000000"/>
                </a:solidFill>
                <a:effectLst/>
              </a:rPr>
              <a:t>WHO guidelines on physical activity and obesity management.</a:t>
            </a:r>
          </a:p>
          <a:p>
            <a:pPr marL="742950" lvl="1" indent="-285750" algn="l">
              <a:buFont typeface="Arial" panose="020B0604020202020204" pitchFamily="34" charset="0"/>
              <a:buChar char="•"/>
            </a:pPr>
            <a:r>
              <a:rPr lang="en-GB" b="0" i="0" u="none" strike="noStrike" dirty="0">
                <a:solidFill>
                  <a:srgbClr val="000000"/>
                </a:solidFill>
                <a:effectLst/>
              </a:rPr>
              <a:t>Studies on the application of machine learning in healthcare (Gradient Boosting, Random Forest).</a:t>
            </a:r>
          </a:p>
          <a:p>
            <a:pPr marL="742950" lvl="1" indent="-285750" algn="l">
              <a:buFont typeface="Arial" panose="020B0604020202020204" pitchFamily="34" charset="0"/>
              <a:buChar char="•"/>
            </a:pPr>
            <a:r>
              <a:rPr lang="en-GB" b="0" i="0" u="none" strike="noStrike" dirty="0">
                <a:solidFill>
                  <a:srgbClr val="000000"/>
                </a:solidFill>
                <a:effectLst/>
              </a:rPr>
              <a:t>Literature on user-centric web application design for health systems.</a:t>
            </a:r>
          </a:p>
        </p:txBody>
      </p:sp>
      <p:pic>
        <p:nvPicPr>
          <p:cNvPr id="2" name="Picture 1" descr="A black and yellow sign with white text&#10;&#10;Description automatically generated">
            <a:extLst>
              <a:ext uri="{FF2B5EF4-FFF2-40B4-BE49-F238E27FC236}">
                <a16:creationId xmlns:a16="http://schemas.microsoft.com/office/drawing/2014/main" id="{497AF217-9EE6-3947-1482-641C4C573FAF}"/>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625388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1FB3BAF-FF81-6E57-F965-22D74C37424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37C3B7A-DFF0-D40F-7581-D5DECD9A4625}"/>
              </a:ext>
            </a:extLst>
          </p:cNvPr>
          <p:cNvSpPr>
            <a:spLocks noGrp="1"/>
          </p:cNvSpPr>
          <p:nvPr>
            <p:ph type="title"/>
          </p:nvPr>
        </p:nvSpPr>
        <p:spPr>
          <a:xfrm>
            <a:off x="5199742" y="715961"/>
            <a:ext cx="6477000" cy="1189037"/>
          </a:xfrm>
        </p:spPr>
        <p:txBody>
          <a:bodyPr>
            <a:normAutofit/>
          </a:bodyPr>
          <a:lstStyle/>
          <a:p>
            <a:r>
              <a:rPr lang="en-GB" dirty="0"/>
              <a:t>Methodology (How)</a:t>
            </a:r>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59199D30-9945-02F7-35A2-AB76776CA789}"/>
              </a:ext>
            </a:extLst>
          </p:cNvPr>
          <p:cNvPicPr>
            <a:picLocks noChangeAspect="1"/>
          </p:cNvPicPr>
          <p:nvPr/>
        </p:nvPicPr>
        <p:blipFill>
          <a:blip r:embed="rId2"/>
          <a:stretch>
            <a:fillRect/>
          </a:stretch>
        </p:blipFill>
        <p:spPr>
          <a:xfrm>
            <a:off x="0" y="0"/>
            <a:ext cx="1855694" cy="695885"/>
          </a:xfrm>
          <a:prstGeom prst="rect">
            <a:avLst/>
          </a:prstGeom>
        </p:spPr>
      </p:pic>
      <p:sp>
        <p:nvSpPr>
          <p:cNvPr id="4" name="Text Placeholder 2">
            <a:extLst>
              <a:ext uri="{FF2B5EF4-FFF2-40B4-BE49-F238E27FC236}">
                <a16:creationId xmlns:a16="http://schemas.microsoft.com/office/drawing/2014/main" id="{53EA52C2-4361-42E8-BE3E-A0D3D7E13352}"/>
              </a:ext>
            </a:extLst>
          </p:cNvPr>
          <p:cNvSpPr txBox="1">
            <a:spLocks/>
          </p:cNvSpPr>
          <p:nvPr/>
        </p:nvSpPr>
        <p:spPr>
          <a:xfrm>
            <a:off x="5199742" y="1807286"/>
            <a:ext cx="5418268" cy="419394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ts val="1080"/>
              </a:lnSpc>
              <a:spcAft>
                <a:spcPts val="0"/>
              </a:spcAft>
            </a:pPr>
            <a:r>
              <a:rPr lang="en-GB" dirty="0"/>
              <a:t>• Research Design</a:t>
            </a:r>
          </a:p>
          <a:p>
            <a:pPr fontAlgn="auto">
              <a:lnSpc>
                <a:spcPts val="1080"/>
              </a:lnSpc>
              <a:spcAft>
                <a:spcPts val="0"/>
              </a:spcAft>
            </a:pPr>
            <a:r>
              <a:rPr lang="en-GB" dirty="0"/>
              <a:t>• Model figures / Diagram</a:t>
            </a:r>
          </a:p>
          <a:p>
            <a:pPr fontAlgn="auto">
              <a:lnSpc>
                <a:spcPts val="1080"/>
              </a:lnSpc>
              <a:spcAft>
                <a:spcPts val="0"/>
              </a:spcAft>
            </a:pPr>
            <a:r>
              <a:rPr lang="en-GB" dirty="0"/>
              <a:t>• Data Selection</a:t>
            </a:r>
          </a:p>
          <a:p>
            <a:pPr fontAlgn="auto">
              <a:lnSpc>
                <a:spcPts val="1080"/>
              </a:lnSpc>
              <a:spcAft>
                <a:spcPts val="0"/>
              </a:spcAft>
            </a:pPr>
            <a:r>
              <a:rPr lang="en-GB" dirty="0"/>
              <a:t>• Collection Procedure</a:t>
            </a:r>
          </a:p>
          <a:p>
            <a:pPr fontAlgn="auto">
              <a:lnSpc>
                <a:spcPts val="1080"/>
              </a:lnSpc>
              <a:spcAft>
                <a:spcPts val="0"/>
              </a:spcAft>
            </a:pPr>
            <a:r>
              <a:rPr lang="en-GB" dirty="0"/>
              <a:t>• Algorithm (Step by Step)</a:t>
            </a:r>
          </a:p>
          <a:p>
            <a:pPr fontAlgn="auto">
              <a:lnSpc>
                <a:spcPts val="1080"/>
              </a:lnSpc>
              <a:spcAft>
                <a:spcPts val="0"/>
              </a:spcAft>
            </a:pPr>
            <a:r>
              <a:rPr lang="en-GB" dirty="0"/>
              <a:t>• Feature Selection &amp; Accuracy</a:t>
            </a:r>
          </a:p>
          <a:p>
            <a:pPr fontAlgn="auto">
              <a:lnSpc>
                <a:spcPts val="1080"/>
              </a:lnSpc>
              <a:spcAft>
                <a:spcPts val="0"/>
              </a:spcAft>
            </a:pPr>
            <a:r>
              <a:rPr lang="en-GB" dirty="0"/>
              <a:t>• Human Subject review (Ethnic Statement)</a:t>
            </a:r>
          </a:p>
          <a:p>
            <a:pPr fontAlgn="auto">
              <a:lnSpc>
                <a:spcPts val="1080"/>
              </a:lnSpc>
              <a:spcAft>
                <a:spcPts val="0"/>
              </a:spcAft>
            </a:pPr>
            <a:r>
              <a:rPr lang="en-GB" dirty="0"/>
              <a:t>• Cost and Funding</a:t>
            </a:r>
          </a:p>
          <a:p>
            <a:pPr fontAlgn="auto">
              <a:lnSpc>
                <a:spcPts val="1080"/>
              </a:lnSpc>
              <a:spcAft>
                <a:spcPts val="0"/>
              </a:spcAft>
            </a:pPr>
            <a:endParaRPr lang="en-GB" b="0" dirty="0">
              <a:solidFill>
                <a:srgbClr val="FFFFFF"/>
              </a:solidFill>
              <a:latin typeface="-webkit-standard"/>
            </a:endParaRPr>
          </a:p>
        </p:txBody>
      </p:sp>
    </p:spTree>
    <p:extLst>
      <p:ext uri="{BB962C8B-B14F-4D97-AF65-F5344CB8AC3E}">
        <p14:creationId xmlns:p14="http://schemas.microsoft.com/office/powerpoint/2010/main" val="3414434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8B51BF-780C-45D4-A1D0-32D55EA0F2B4}"/>
              </a:ext>
            </a:extLst>
          </p:cNvPr>
          <p:cNvSpPr>
            <a:spLocks noGrp="1"/>
          </p:cNvSpPr>
          <p:nvPr>
            <p:ph type="title"/>
          </p:nvPr>
        </p:nvSpPr>
        <p:spPr>
          <a:xfrm>
            <a:off x="761999" y="715963"/>
            <a:ext cx="6284259" cy="1189038"/>
          </a:xfrm>
        </p:spPr>
        <p:txBody>
          <a:bodyPr/>
          <a:lstStyle/>
          <a:p>
            <a:r>
              <a:rPr lang="en-US" dirty="0"/>
              <a:t>Research Methodology</a:t>
            </a:r>
          </a:p>
        </p:txBody>
      </p:sp>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762000" y="1905000"/>
            <a:ext cx="5334000" cy="3276600"/>
          </a:xfrm>
        </p:spPr>
        <p:txBody>
          <a:bodyPr vert="horz" lIns="91440" tIns="45720" rIns="91440" bIns="45720" rtlCol="0" anchor="t">
            <a:normAutofit lnSpcReduction="10000"/>
          </a:bodyPr>
          <a:lstStyle/>
          <a:p>
            <a:r>
              <a:rPr lang="en-GB" dirty="0"/>
              <a:t>- Data Collection: Primary data via web forms, secondary data from the American Time Use Survey (ATUS).</a:t>
            </a:r>
          </a:p>
          <a:p>
            <a:endParaRPr lang="en-GB" dirty="0"/>
          </a:p>
          <a:p>
            <a:r>
              <a:rPr lang="en-GB" dirty="0"/>
              <a:t>- Machine Learning Models: Linear regression, Ridge regression, Random Forest, and Gradient Boosting to predict BMI.</a:t>
            </a:r>
          </a:p>
          <a:p>
            <a:endParaRPr lang="en-GB" dirty="0"/>
          </a:p>
          <a:p>
            <a:r>
              <a:rPr lang="en-GB" dirty="0"/>
              <a:t>- Web Development: Built using Python’s Django framework.</a:t>
            </a:r>
          </a:p>
        </p:txBody>
      </p:sp>
      <p:sp>
        <p:nvSpPr>
          <p:cNvPr id="5" name="Terminator 4">
            <a:extLst>
              <a:ext uri="{FF2B5EF4-FFF2-40B4-BE49-F238E27FC236}">
                <a16:creationId xmlns:a16="http://schemas.microsoft.com/office/drawing/2014/main" id="{44523534-1957-8DC8-7118-8F8B2BCF2657}"/>
              </a:ext>
            </a:extLst>
          </p:cNvPr>
          <p:cNvSpPr/>
          <p:nvPr/>
        </p:nvSpPr>
        <p:spPr>
          <a:xfrm>
            <a:off x="7046258" y="715963"/>
            <a:ext cx="2066211" cy="594519"/>
          </a:xfrm>
          <a:prstGeom prst="flowChartTermina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User Input</a:t>
            </a:r>
          </a:p>
        </p:txBody>
      </p:sp>
      <p:sp>
        <p:nvSpPr>
          <p:cNvPr id="6" name="Bent Arrow 5">
            <a:extLst>
              <a:ext uri="{FF2B5EF4-FFF2-40B4-BE49-F238E27FC236}">
                <a16:creationId xmlns:a16="http://schemas.microsoft.com/office/drawing/2014/main" id="{A3154042-4CEE-4F42-6FFA-6292F33C11EA}"/>
              </a:ext>
            </a:extLst>
          </p:cNvPr>
          <p:cNvSpPr/>
          <p:nvPr/>
        </p:nvSpPr>
        <p:spPr>
          <a:xfrm rot="5400000">
            <a:off x="9172103" y="864593"/>
            <a:ext cx="772510" cy="891778"/>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Sequential Access Storage 6">
            <a:extLst>
              <a:ext uri="{FF2B5EF4-FFF2-40B4-BE49-F238E27FC236}">
                <a16:creationId xmlns:a16="http://schemas.microsoft.com/office/drawing/2014/main" id="{06F3C707-7456-20C6-BA48-E877F11E104E}"/>
              </a:ext>
            </a:extLst>
          </p:cNvPr>
          <p:cNvSpPr/>
          <p:nvPr/>
        </p:nvSpPr>
        <p:spPr>
          <a:xfrm>
            <a:off x="8729222" y="1696736"/>
            <a:ext cx="2312852" cy="1406681"/>
          </a:xfrm>
          <a:prstGeom prst="flowChartMagneticTap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Preprocessing</a:t>
            </a:r>
          </a:p>
        </p:txBody>
      </p:sp>
      <p:sp>
        <p:nvSpPr>
          <p:cNvPr id="8" name="Left-up Arrow 7">
            <a:extLst>
              <a:ext uri="{FF2B5EF4-FFF2-40B4-BE49-F238E27FC236}">
                <a16:creationId xmlns:a16="http://schemas.microsoft.com/office/drawing/2014/main" id="{33B3605E-3BDB-4C5B-C618-DCCA8522DFA4}"/>
              </a:ext>
            </a:extLst>
          </p:cNvPr>
          <p:cNvSpPr/>
          <p:nvPr/>
        </p:nvSpPr>
        <p:spPr>
          <a:xfrm>
            <a:off x="11015417" y="1675030"/>
            <a:ext cx="819807" cy="832945"/>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splay 8">
            <a:extLst>
              <a:ext uri="{FF2B5EF4-FFF2-40B4-BE49-F238E27FC236}">
                <a16:creationId xmlns:a16="http://schemas.microsoft.com/office/drawing/2014/main" id="{C2E40C6A-4DC8-8BB3-AED5-D8B59901B5B1}"/>
              </a:ext>
            </a:extLst>
          </p:cNvPr>
          <p:cNvSpPr/>
          <p:nvPr/>
        </p:nvSpPr>
        <p:spPr>
          <a:xfrm rot="16200000">
            <a:off x="10920761" y="494541"/>
            <a:ext cx="1372328" cy="980773"/>
          </a:xfrm>
          <a:prstGeom prst="flowChartDisplay">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Model API</a:t>
            </a:r>
          </a:p>
        </p:txBody>
      </p:sp>
      <p:sp>
        <p:nvSpPr>
          <p:cNvPr id="13" name="U-turn Arrow 12">
            <a:extLst>
              <a:ext uri="{FF2B5EF4-FFF2-40B4-BE49-F238E27FC236}">
                <a16:creationId xmlns:a16="http://schemas.microsoft.com/office/drawing/2014/main" id="{A5F99F7D-4B54-67EA-C8E0-667C7EAF9A3E}"/>
              </a:ext>
            </a:extLst>
          </p:cNvPr>
          <p:cNvSpPr/>
          <p:nvPr/>
        </p:nvSpPr>
        <p:spPr>
          <a:xfrm rot="5400000" flipH="1">
            <a:off x="10926721" y="2505838"/>
            <a:ext cx="564165" cy="1299957"/>
          </a:xfrm>
          <a:prstGeom prst="utur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uble Wave 13">
            <a:extLst>
              <a:ext uri="{FF2B5EF4-FFF2-40B4-BE49-F238E27FC236}">
                <a16:creationId xmlns:a16="http://schemas.microsoft.com/office/drawing/2014/main" id="{C7C05E87-344A-E7CF-6523-85F21493D343}"/>
              </a:ext>
            </a:extLst>
          </p:cNvPr>
          <p:cNvSpPr/>
          <p:nvPr/>
        </p:nvSpPr>
        <p:spPr>
          <a:xfrm>
            <a:off x="8492614" y="3181166"/>
            <a:ext cx="2066211" cy="1124893"/>
          </a:xfrm>
          <a:prstGeom prst="doubleWav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Recommendation</a:t>
            </a:r>
          </a:p>
        </p:txBody>
      </p:sp>
      <p:sp>
        <p:nvSpPr>
          <p:cNvPr id="15" name="Can 14">
            <a:extLst>
              <a:ext uri="{FF2B5EF4-FFF2-40B4-BE49-F238E27FC236}">
                <a16:creationId xmlns:a16="http://schemas.microsoft.com/office/drawing/2014/main" id="{2E88FF43-00D2-4F26-EEF5-31D25422183A}"/>
              </a:ext>
            </a:extLst>
          </p:cNvPr>
          <p:cNvSpPr/>
          <p:nvPr/>
        </p:nvSpPr>
        <p:spPr>
          <a:xfrm>
            <a:off x="10639322" y="4280415"/>
            <a:ext cx="1457990" cy="1303699"/>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sp>
        <p:nvSpPr>
          <p:cNvPr id="16" name="Bent Up Arrow 15">
            <a:extLst>
              <a:ext uri="{FF2B5EF4-FFF2-40B4-BE49-F238E27FC236}">
                <a16:creationId xmlns:a16="http://schemas.microsoft.com/office/drawing/2014/main" id="{A1DD63C1-70D6-87E3-9BEF-1EAB4E2E5234}"/>
              </a:ext>
            </a:extLst>
          </p:cNvPr>
          <p:cNvSpPr/>
          <p:nvPr/>
        </p:nvSpPr>
        <p:spPr>
          <a:xfrm rot="5400000">
            <a:off x="9892504" y="4186279"/>
            <a:ext cx="1032908" cy="1046620"/>
          </a:xfrm>
          <a:prstGeom prst="ben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black and yellow sign with white text&#10;&#10;Description automatically generated">
            <a:extLst>
              <a:ext uri="{FF2B5EF4-FFF2-40B4-BE49-F238E27FC236}">
                <a16:creationId xmlns:a16="http://schemas.microsoft.com/office/drawing/2014/main" id="{66DF7BDB-2F8B-90BE-9D88-52600410840B}"/>
              </a:ext>
            </a:extLst>
          </p:cNvPr>
          <p:cNvPicPr>
            <a:picLocks noChangeAspect="1"/>
          </p:cNvPicPr>
          <p:nvPr/>
        </p:nvPicPr>
        <p:blipFill>
          <a:blip r:embed="rId3"/>
          <a:stretch>
            <a:fillRect/>
          </a:stretch>
        </p:blipFill>
        <p:spPr>
          <a:xfrm>
            <a:off x="0" y="0"/>
            <a:ext cx="1855694" cy="6958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FD9FE-B439-D432-D1E5-2A07D6C8F7B8}"/>
              </a:ext>
            </a:extLst>
          </p:cNvPr>
          <p:cNvSpPr>
            <a:spLocks noGrp="1"/>
          </p:cNvSpPr>
          <p:nvPr>
            <p:ph type="title"/>
          </p:nvPr>
        </p:nvSpPr>
        <p:spPr>
          <a:xfrm>
            <a:off x="762000" y="715963"/>
            <a:ext cx="6553200" cy="1189038"/>
          </a:xfrm>
        </p:spPr>
        <p:txBody>
          <a:bodyPr/>
          <a:lstStyle/>
          <a:p>
            <a:r>
              <a:rPr lang="en-US" dirty="0"/>
              <a:t>Research Implementation</a:t>
            </a:r>
          </a:p>
        </p:txBody>
      </p:sp>
      <p:sp>
        <p:nvSpPr>
          <p:cNvPr id="3" name="Text Placeholder 2">
            <a:extLst>
              <a:ext uri="{FF2B5EF4-FFF2-40B4-BE49-F238E27FC236}">
                <a16:creationId xmlns:a16="http://schemas.microsoft.com/office/drawing/2014/main" id="{BD2A5817-7325-0957-8146-CB9895164C8E}"/>
              </a:ext>
            </a:extLst>
          </p:cNvPr>
          <p:cNvSpPr>
            <a:spLocks noGrp="1"/>
          </p:cNvSpPr>
          <p:nvPr>
            <p:ph type="body" sz="quarter" idx="11"/>
          </p:nvPr>
        </p:nvSpPr>
        <p:spPr/>
        <p:txBody>
          <a:bodyPr/>
          <a:lstStyle/>
          <a:p>
            <a:r>
              <a:rPr lang="en-GB" dirty="0"/>
              <a:t>- Backend: Data collection and storage using Django forms.</a:t>
            </a:r>
          </a:p>
          <a:p>
            <a:endParaRPr lang="en-GB" dirty="0"/>
          </a:p>
          <a:p>
            <a:r>
              <a:rPr lang="en-GB" dirty="0"/>
              <a:t>- Machine Learning Integration: Models predict BMI based on user input, generating real-time recommendations.</a:t>
            </a:r>
          </a:p>
          <a:p>
            <a:endParaRPr lang="en-GB" dirty="0"/>
          </a:p>
          <a:p>
            <a:r>
              <a:rPr lang="en-GB" dirty="0"/>
              <a:t>- Frontend: User-friendly web interface providing personalized fitness and dietary plans.</a:t>
            </a:r>
          </a:p>
          <a:p>
            <a:endParaRPr lang="en-US" dirty="0"/>
          </a:p>
        </p:txBody>
      </p:sp>
      <p:sp>
        <p:nvSpPr>
          <p:cNvPr id="6" name="Pentagon 5">
            <a:extLst>
              <a:ext uri="{FF2B5EF4-FFF2-40B4-BE49-F238E27FC236}">
                <a16:creationId xmlns:a16="http://schemas.microsoft.com/office/drawing/2014/main" id="{D2294ED5-4182-37DC-CBA7-73A15DBD4C0E}"/>
              </a:ext>
            </a:extLst>
          </p:cNvPr>
          <p:cNvSpPr/>
          <p:nvPr/>
        </p:nvSpPr>
        <p:spPr>
          <a:xfrm>
            <a:off x="6466217" y="2721634"/>
            <a:ext cx="3536830" cy="707366"/>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Django ORM</a:t>
            </a:r>
          </a:p>
        </p:txBody>
      </p:sp>
      <p:sp>
        <p:nvSpPr>
          <p:cNvPr id="7" name="Left-up Arrow 6">
            <a:extLst>
              <a:ext uri="{FF2B5EF4-FFF2-40B4-BE49-F238E27FC236}">
                <a16:creationId xmlns:a16="http://schemas.microsoft.com/office/drawing/2014/main" id="{898B647F-14AA-D21B-93A9-F3977877805F}"/>
              </a:ext>
            </a:extLst>
          </p:cNvPr>
          <p:cNvSpPr/>
          <p:nvPr/>
        </p:nvSpPr>
        <p:spPr>
          <a:xfrm rot="16200000">
            <a:off x="9522295" y="2640863"/>
            <a:ext cx="724619" cy="1355785"/>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268DCFC5-09D7-9468-E3E5-FF00C65C2742}"/>
              </a:ext>
            </a:extLst>
          </p:cNvPr>
          <p:cNvSpPr/>
          <p:nvPr/>
        </p:nvSpPr>
        <p:spPr>
          <a:xfrm>
            <a:off x="8557404" y="3649708"/>
            <a:ext cx="2691441" cy="11904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Django Template</a:t>
            </a:r>
          </a:p>
        </p:txBody>
      </p:sp>
      <p:sp>
        <p:nvSpPr>
          <p:cNvPr id="9" name="Striped Right Arrow 8">
            <a:extLst>
              <a:ext uri="{FF2B5EF4-FFF2-40B4-BE49-F238E27FC236}">
                <a16:creationId xmlns:a16="http://schemas.microsoft.com/office/drawing/2014/main" id="{C59FC624-B1F6-C451-7A1A-6CCD502F5E46}"/>
              </a:ext>
            </a:extLst>
          </p:cNvPr>
          <p:cNvSpPr/>
          <p:nvPr/>
        </p:nvSpPr>
        <p:spPr>
          <a:xfrm rot="8298168">
            <a:off x="8881877" y="2346340"/>
            <a:ext cx="1061201" cy="430562"/>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lternative Process 9">
            <a:extLst>
              <a:ext uri="{FF2B5EF4-FFF2-40B4-BE49-F238E27FC236}">
                <a16:creationId xmlns:a16="http://schemas.microsoft.com/office/drawing/2014/main" id="{DA5442E5-7A59-688C-4409-AE3BBFF80C14}"/>
              </a:ext>
            </a:extLst>
          </p:cNvPr>
          <p:cNvSpPr/>
          <p:nvPr/>
        </p:nvSpPr>
        <p:spPr>
          <a:xfrm>
            <a:off x="9722073" y="1660160"/>
            <a:ext cx="1811547" cy="72461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pic>
        <p:nvPicPr>
          <p:cNvPr id="11" name="Picture 10" descr="A black and yellow sign with white text&#10;&#10;Description automatically generated">
            <a:extLst>
              <a:ext uri="{FF2B5EF4-FFF2-40B4-BE49-F238E27FC236}">
                <a16:creationId xmlns:a16="http://schemas.microsoft.com/office/drawing/2014/main" id="{E9C54B37-30AB-14C0-81A8-52E8F26BAE2B}"/>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1497670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F9D72-0D41-CA0D-29B9-688718DC6E14}"/>
              </a:ext>
            </a:extLst>
          </p:cNvPr>
          <p:cNvSpPr>
            <a:spLocks noGrp="1"/>
          </p:cNvSpPr>
          <p:nvPr>
            <p:ph type="title"/>
          </p:nvPr>
        </p:nvSpPr>
        <p:spPr/>
        <p:txBody>
          <a:bodyPr/>
          <a:lstStyle/>
          <a:p>
            <a:r>
              <a:rPr lang="en-US" dirty="0"/>
              <a:t>Writing a Research Paper for Global Recognition</a:t>
            </a:r>
          </a:p>
        </p:txBody>
      </p:sp>
      <p:sp>
        <p:nvSpPr>
          <p:cNvPr id="4" name="Alternative Process 3">
            <a:extLst>
              <a:ext uri="{FF2B5EF4-FFF2-40B4-BE49-F238E27FC236}">
                <a16:creationId xmlns:a16="http://schemas.microsoft.com/office/drawing/2014/main" id="{8EAF02C3-5C48-8822-8DB4-C50FB466B277}"/>
              </a:ext>
            </a:extLst>
          </p:cNvPr>
          <p:cNvSpPr/>
          <p:nvPr/>
        </p:nvSpPr>
        <p:spPr>
          <a:xfrm>
            <a:off x="484094" y="2162287"/>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Originality and Innovation</a:t>
            </a:r>
          </a:p>
        </p:txBody>
      </p:sp>
      <p:sp>
        <p:nvSpPr>
          <p:cNvPr id="5" name="Alternative Process 4">
            <a:extLst>
              <a:ext uri="{FF2B5EF4-FFF2-40B4-BE49-F238E27FC236}">
                <a16:creationId xmlns:a16="http://schemas.microsoft.com/office/drawing/2014/main" id="{461B4973-C761-BA17-BBAE-5572BB47743C}"/>
              </a:ext>
            </a:extLst>
          </p:cNvPr>
          <p:cNvSpPr/>
          <p:nvPr/>
        </p:nvSpPr>
        <p:spPr>
          <a:xfrm>
            <a:off x="3546438" y="2162287"/>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Rigorous Methodology</a:t>
            </a:r>
          </a:p>
        </p:txBody>
      </p:sp>
      <p:sp>
        <p:nvSpPr>
          <p:cNvPr id="6" name="Alternative Process 5">
            <a:extLst>
              <a:ext uri="{FF2B5EF4-FFF2-40B4-BE49-F238E27FC236}">
                <a16:creationId xmlns:a16="http://schemas.microsoft.com/office/drawing/2014/main" id="{70996A3C-44C7-8BDA-F03B-76C330A2D8B6}"/>
              </a:ext>
            </a:extLst>
          </p:cNvPr>
          <p:cNvSpPr/>
          <p:nvPr/>
        </p:nvSpPr>
        <p:spPr>
          <a:xfrm>
            <a:off x="6608782" y="2162287"/>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Academic Quality</a:t>
            </a:r>
          </a:p>
        </p:txBody>
      </p:sp>
      <p:sp>
        <p:nvSpPr>
          <p:cNvPr id="7" name="Alternative Process 6">
            <a:extLst>
              <a:ext uri="{FF2B5EF4-FFF2-40B4-BE49-F238E27FC236}">
                <a16:creationId xmlns:a16="http://schemas.microsoft.com/office/drawing/2014/main" id="{0975AD2D-A307-B388-DBB0-7186E640D95A}"/>
              </a:ext>
            </a:extLst>
          </p:cNvPr>
          <p:cNvSpPr/>
          <p:nvPr/>
        </p:nvSpPr>
        <p:spPr>
          <a:xfrm>
            <a:off x="9671126" y="2162287"/>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Relevance and Practical Application</a:t>
            </a:r>
          </a:p>
        </p:txBody>
      </p:sp>
      <p:sp>
        <p:nvSpPr>
          <p:cNvPr id="8" name="Alternative Process 7">
            <a:extLst>
              <a:ext uri="{FF2B5EF4-FFF2-40B4-BE49-F238E27FC236}">
                <a16:creationId xmlns:a16="http://schemas.microsoft.com/office/drawing/2014/main" id="{1F6AE72D-8939-487A-69B5-10EA62B56EB5}"/>
              </a:ext>
            </a:extLst>
          </p:cNvPr>
          <p:cNvSpPr/>
          <p:nvPr/>
        </p:nvSpPr>
        <p:spPr>
          <a:xfrm>
            <a:off x="484094" y="4078941"/>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Collaboration and Recognition</a:t>
            </a:r>
          </a:p>
        </p:txBody>
      </p:sp>
      <p:sp>
        <p:nvSpPr>
          <p:cNvPr id="9" name="Alternative Process 8">
            <a:extLst>
              <a:ext uri="{FF2B5EF4-FFF2-40B4-BE49-F238E27FC236}">
                <a16:creationId xmlns:a16="http://schemas.microsoft.com/office/drawing/2014/main" id="{BA690F90-6EE9-CF1B-C26E-0C89C21D9E04}"/>
              </a:ext>
            </a:extLst>
          </p:cNvPr>
          <p:cNvSpPr/>
          <p:nvPr/>
        </p:nvSpPr>
        <p:spPr>
          <a:xfrm>
            <a:off x="3546438" y="4078941"/>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Dissemination and Visibility</a:t>
            </a:r>
          </a:p>
        </p:txBody>
      </p:sp>
      <p:sp>
        <p:nvSpPr>
          <p:cNvPr id="10" name="Alternative Process 9">
            <a:extLst>
              <a:ext uri="{FF2B5EF4-FFF2-40B4-BE49-F238E27FC236}">
                <a16:creationId xmlns:a16="http://schemas.microsoft.com/office/drawing/2014/main" id="{AFE3624F-3E1D-4C86-659A-1D88B5AB07E8}"/>
              </a:ext>
            </a:extLst>
          </p:cNvPr>
          <p:cNvSpPr/>
          <p:nvPr/>
        </p:nvSpPr>
        <p:spPr>
          <a:xfrm>
            <a:off x="6608782" y="4081629"/>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Impact Metrics</a:t>
            </a:r>
          </a:p>
        </p:txBody>
      </p:sp>
    </p:spTree>
    <p:extLst>
      <p:ext uri="{BB962C8B-B14F-4D97-AF65-F5344CB8AC3E}">
        <p14:creationId xmlns:p14="http://schemas.microsoft.com/office/powerpoint/2010/main" val="1592396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C4C48F2-F820-2960-0A47-A70F32D7785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A128775-BCC6-3C15-C75A-0E99790700E3}"/>
              </a:ext>
            </a:extLst>
          </p:cNvPr>
          <p:cNvSpPr>
            <a:spLocks noGrp="1"/>
          </p:cNvSpPr>
          <p:nvPr>
            <p:ph type="title"/>
          </p:nvPr>
        </p:nvSpPr>
        <p:spPr>
          <a:xfrm>
            <a:off x="5199742" y="715961"/>
            <a:ext cx="6477000" cy="1189037"/>
          </a:xfrm>
        </p:spPr>
        <p:txBody>
          <a:bodyPr>
            <a:normAutofit/>
          </a:bodyPr>
          <a:lstStyle/>
          <a:p>
            <a:r>
              <a:rPr lang="en-GB" dirty="0"/>
              <a:t>Preliminary (Result)</a:t>
            </a:r>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B46CE3AD-5172-2939-8D0D-D365F06A22A0}"/>
              </a:ext>
            </a:extLst>
          </p:cNvPr>
          <p:cNvPicPr>
            <a:picLocks noChangeAspect="1"/>
          </p:cNvPicPr>
          <p:nvPr/>
        </p:nvPicPr>
        <p:blipFill>
          <a:blip r:embed="rId2"/>
          <a:stretch>
            <a:fillRect/>
          </a:stretch>
        </p:blipFill>
        <p:spPr>
          <a:xfrm>
            <a:off x="0" y="0"/>
            <a:ext cx="1855694" cy="695885"/>
          </a:xfrm>
          <a:prstGeom prst="rect">
            <a:avLst/>
          </a:prstGeom>
        </p:spPr>
      </p:pic>
      <p:sp>
        <p:nvSpPr>
          <p:cNvPr id="3" name="Text Placeholder 2">
            <a:extLst>
              <a:ext uri="{FF2B5EF4-FFF2-40B4-BE49-F238E27FC236}">
                <a16:creationId xmlns:a16="http://schemas.microsoft.com/office/drawing/2014/main" id="{F1C62826-7486-51D8-C762-4E048964BD1A}"/>
              </a:ext>
            </a:extLst>
          </p:cNvPr>
          <p:cNvSpPr txBox="1">
            <a:spLocks/>
          </p:cNvSpPr>
          <p:nvPr/>
        </p:nvSpPr>
        <p:spPr>
          <a:xfrm>
            <a:off x="5199742" y="1807286"/>
            <a:ext cx="5418268" cy="419394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ts val="1080"/>
              </a:lnSpc>
              <a:spcAft>
                <a:spcPts val="0"/>
              </a:spcAft>
            </a:pPr>
            <a:r>
              <a:rPr lang="en-GB" dirty="0"/>
              <a:t>Preliminary Date (Result Section)</a:t>
            </a:r>
          </a:p>
          <a:p>
            <a:pPr fontAlgn="auto">
              <a:lnSpc>
                <a:spcPts val="1080"/>
              </a:lnSpc>
              <a:spcAft>
                <a:spcPts val="0"/>
              </a:spcAft>
            </a:pPr>
            <a:r>
              <a:rPr lang="en-GB" dirty="0"/>
              <a:t>• What?</a:t>
            </a:r>
          </a:p>
          <a:p>
            <a:pPr fontAlgn="auto">
              <a:lnSpc>
                <a:spcPts val="1080"/>
              </a:lnSpc>
              <a:spcAft>
                <a:spcPts val="0"/>
              </a:spcAft>
            </a:pPr>
            <a:r>
              <a:rPr lang="en-GB" dirty="0"/>
              <a:t>• Evidence of Importance</a:t>
            </a:r>
          </a:p>
          <a:p>
            <a:pPr fontAlgn="auto">
              <a:lnSpc>
                <a:spcPts val="1080"/>
              </a:lnSpc>
              <a:spcAft>
                <a:spcPts val="0"/>
              </a:spcAft>
            </a:pPr>
            <a:r>
              <a:rPr lang="en-GB" dirty="0"/>
              <a:t>• Informed Methodology</a:t>
            </a:r>
          </a:p>
          <a:p>
            <a:pPr fontAlgn="auto">
              <a:lnSpc>
                <a:spcPts val="1080"/>
              </a:lnSpc>
              <a:spcAft>
                <a:spcPts val="0"/>
              </a:spcAft>
            </a:pPr>
            <a:r>
              <a:rPr lang="en-GB" dirty="0"/>
              <a:t>• Preliminary findings</a:t>
            </a:r>
          </a:p>
          <a:p>
            <a:pPr fontAlgn="auto">
              <a:lnSpc>
                <a:spcPts val="1080"/>
              </a:lnSpc>
              <a:spcAft>
                <a:spcPts val="0"/>
              </a:spcAft>
            </a:pPr>
            <a:r>
              <a:rPr lang="en-GB" dirty="0"/>
              <a:t>• Comparison of result with Base paper</a:t>
            </a:r>
          </a:p>
          <a:p>
            <a:pPr fontAlgn="auto">
              <a:lnSpc>
                <a:spcPts val="1080"/>
              </a:lnSpc>
              <a:spcAft>
                <a:spcPts val="0"/>
              </a:spcAft>
            </a:pPr>
            <a:r>
              <a:rPr lang="en-GB" dirty="0"/>
              <a:t>• Relationship &amp; Impotent Category</a:t>
            </a:r>
          </a:p>
          <a:p>
            <a:pPr fontAlgn="auto">
              <a:lnSpc>
                <a:spcPts val="1080"/>
              </a:lnSpc>
              <a:spcAft>
                <a:spcPts val="0"/>
              </a:spcAft>
            </a:pPr>
            <a:endParaRPr lang="en-GB" dirty="0"/>
          </a:p>
          <a:p>
            <a:pPr fontAlgn="auto">
              <a:lnSpc>
                <a:spcPts val="1080"/>
              </a:lnSpc>
              <a:spcAft>
                <a:spcPts val="0"/>
              </a:spcAft>
            </a:pPr>
            <a:endParaRPr lang="en-GB" b="0" dirty="0">
              <a:solidFill>
                <a:srgbClr val="FFFFFF"/>
              </a:solidFill>
              <a:latin typeface="-webkit-standard"/>
            </a:endParaRPr>
          </a:p>
        </p:txBody>
      </p:sp>
    </p:spTree>
    <p:extLst>
      <p:ext uri="{BB962C8B-B14F-4D97-AF65-F5344CB8AC3E}">
        <p14:creationId xmlns:p14="http://schemas.microsoft.com/office/powerpoint/2010/main" val="2301360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FA9CB9-7433-29CD-7A8C-D549FCA2D95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2DBA40-7480-1009-3885-EA98A13BFED7}"/>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4F3F5F35-43FC-6DA0-1AC7-15B8E9B7ABEA}"/>
              </a:ext>
            </a:extLst>
          </p:cNvPr>
          <p:cNvSpPr>
            <a:spLocks noGrp="1"/>
          </p:cNvSpPr>
          <p:nvPr>
            <p:ph type="body" sz="quarter" idx="11"/>
          </p:nvPr>
        </p:nvSpPr>
        <p:spPr>
          <a:xfrm>
            <a:off x="5199742" y="1904998"/>
            <a:ext cx="6816549" cy="4388226"/>
          </a:xfrm>
        </p:spPr>
        <p:txBody>
          <a:bodyPr vert="horz" lIns="91440" tIns="45720" rIns="91440" bIns="45720" rtlCol="0" anchor="t">
            <a:normAutofit fontScale="92500"/>
          </a:bodyPr>
          <a:lstStyle/>
          <a:p>
            <a:pPr algn="l"/>
            <a:r>
              <a:rPr lang="en-GB" b="1" i="0" u="none" strike="noStrike" dirty="0">
                <a:solidFill>
                  <a:srgbClr val="000000"/>
                </a:solidFill>
                <a:effectLst/>
              </a:rPr>
              <a:t>1. What?</a:t>
            </a:r>
          </a:p>
          <a:p>
            <a:pPr algn="l">
              <a:buFont typeface="Arial" panose="020B0604020202020204" pitchFamily="34" charset="0"/>
              <a:buChar char="•"/>
            </a:pPr>
            <a:r>
              <a:rPr lang="en-GB" b="0" i="0" u="none" strike="noStrike" dirty="0">
                <a:solidFill>
                  <a:srgbClr val="000000"/>
                </a:solidFill>
                <a:effectLst/>
              </a:rPr>
              <a:t>Development of a </a:t>
            </a:r>
            <a:r>
              <a:rPr lang="en-GB" b="1" i="0" u="none" strike="noStrike" dirty="0">
                <a:solidFill>
                  <a:srgbClr val="000000"/>
                </a:solidFill>
                <a:effectLst/>
              </a:rPr>
              <a:t>data-driven personalized fitness web application</a:t>
            </a:r>
            <a:r>
              <a:rPr lang="en-GB" b="0" i="0" u="none" strike="noStrike" dirty="0">
                <a:solidFill>
                  <a:srgbClr val="000000"/>
                </a:solidFill>
                <a:effectLst/>
              </a:rPr>
              <a:t> using Django and machine learning.</a:t>
            </a:r>
          </a:p>
          <a:p>
            <a:pPr algn="l">
              <a:buFont typeface="Arial" panose="020B0604020202020204" pitchFamily="34" charset="0"/>
              <a:buChar char="•"/>
            </a:pPr>
            <a:r>
              <a:rPr lang="en-GB" b="0" i="0" u="none" strike="noStrike" dirty="0">
                <a:solidFill>
                  <a:srgbClr val="000000"/>
                </a:solidFill>
                <a:effectLst/>
              </a:rPr>
              <a:t>Focus on </a:t>
            </a:r>
            <a:r>
              <a:rPr lang="en-GB" b="1" i="0" u="none" strike="noStrike" dirty="0">
                <a:solidFill>
                  <a:srgbClr val="000000"/>
                </a:solidFill>
                <a:effectLst/>
              </a:rPr>
              <a:t>BMI prediction</a:t>
            </a:r>
            <a:r>
              <a:rPr lang="en-GB" b="0" i="0" u="none" strike="noStrike" dirty="0">
                <a:solidFill>
                  <a:srgbClr val="000000"/>
                </a:solidFill>
                <a:effectLst/>
              </a:rPr>
              <a:t> and personalized recommendations for obese and sedentary individuals.</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2. Evidence of Importance</a:t>
            </a:r>
          </a:p>
          <a:p>
            <a:pPr algn="l">
              <a:buFont typeface="Arial" panose="020B0604020202020204" pitchFamily="34" charset="0"/>
              <a:buChar char="•"/>
            </a:pPr>
            <a:r>
              <a:rPr lang="en-GB" b="1" i="0" u="none" strike="noStrike" dirty="0">
                <a:solidFill>
                  <a:srgbClr val="000000"/>
                </a:solidFill>
                <a:effectLst/>
              </a:rPr>
              <a:t>Global Relevance</a:t>
            </a:r>
            <a:r>
              <a:rPr lang="en-GB" b="0" i="0" u="none" strike="noStrike" dirty="0">
                <a:solidFill>
                  <a:srgbClr val="000000"/>
                </a:solidFill>
                <a:effectLst/>
              </a:rPr>
              <a:t>: Obesity and sedentary lifestyles contribute to chronic health issues such as cardiovascular diseases and diabetes.</a:t>
            </a:r>
          </a:p>
          <a:p>
            <a:pPr algn="l">
              <a:buFont typeface="Arial" panose="020B0604020202020204" pitchFamily="34" charset="0"/>
              <a:buChar char="•"/>
            </a:pPr>
            <a:r>
              <a:rPr lang="en-GB" b="1" i="0" u="none" strike="noStrike" dirty="0">
                <a:solidFill>
                  <a:srgbClr val="000000"/>
                </a:solidFill>
                <a:effectLst/>
              </a:rPr>
              <a:t>User Need</a:t>
            </a:r>
            <a:r>
              <a:rPr lang="en-GB" b="0" i="0" u="none" strike="noStrike" dirty="0">
                <a:solidFill>
                  <a:srgbClr val="000000"/>
                </a:solidFill>
                <a:effectLst/>
              </a:rPr>
              <a:t>: Traditional fitness plans fail to meet individual requirements, leading to low adherence.</a:t>
            </a:r>
          </a:p>
          <a:p>
            <a:pPr algn="l">
              <a:buFont typeface="Arial" panose="020B0604020202020204" pitchFamily="34" charset="0"/>
              <a:buChar char="•"/>
            </a:pPr>
            <a:r>
              <a:rPr lang="en-GB" b="1" i="0" u="none" strike="noStrike" dirty="0">
                <a:solidFill>
                  <a:srgbClr val="000000"/>
                </a:solidFill>
                <a:effectLst/>
              </a:rPr>
              <a:t>Application Impact</a:t>
            </a:r>
            <a:r>
              <a:rPr lang="en-GB" b="0" i="0" u="none" strike="noStrike" dirty="0">
                <a:solidFill>
                  <a:srgbClr val="000000"/>
                </a:solidFill>
                <a:effectLst/>
              </a:rPr>
              <a:t>: The system offers personalized, scalable solutions for improved health outcomes.</a:t>
            </a:r>
          </a:p>
          <a:p>
            <a:pPr algn="l">
              <a:buFont typeface="Arial" panose="020B0604020202020204" pitchFamily="34" charset="0"/>
              <a:buChar char="•"/>
            </a:pPr>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1415F297-2278-AE30-9034-96701643F0F6}"/>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296100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DCB718A-ECA6-F596-D76A-6ABBFB4BB6E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56EE8AE-7F8F-C3FD-F8E6-2BD8517684A9}"/>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40C3A35B-AC92-3BD1-D877-2C6D72989B2B}"/>
              </a:ext>
            </a:extLst>
          </p:cNvPr>
          <p:cNvSpPr>
            <a:spLocks noGrp="1"/>
          </p:cNvSpPr>
          <p:nvPr>
            <p:ph type="body" sz="quarter" idx="11"/>
          </p:nvPr>
        </p:nvSpPr>
        <p:spPr>
          <a:xfrm>
            <a:off x="5199742" y="1904998"/>
            <a:ext cx="6816549" cy="4388226"/>
          </a:xfrm>
        </p:spPr>
        <p:txBody>
          <a:bodyPr vert="horz" lIns="91440" tIns="45720" rIns="91440" bIns="45720" rtlCol="0" anchor="t">
            <a:normAutofit fontScale="85000" lnSpcReduction="20000"/>
          </a:bodyPr>
          <a:lstStyle/>
          <a:p>
            <a:pPr algn="l"/>
            <a:r>
              <a:rPr lang="en-GB" b="1" i="0" u="none" strike="noStrike" dirty="0">
                <a:solidFill>
                  <a:srgbClr val="000000"/>
                </a:solidFill>
                <a:effectLst/>
              </a:rPr>
              <a:t>3. Informed Methodology</a:t>
            </a:r>
          </a:p>
          <a:p>
            <a:pPr algn="l">
              <a:buFont typeface="Arial" panose="020B0604020202020204" pitchFamily="34" charset="0"/>
              <a:buChar char="•"/>
            </a:pPr>
            <a:r>
              <a:rPr lang="en-GB" b="1" i="0" u="none" strike="noStrike" dirty="0">
                <a:solidFill>
                  <a:srgbClr val="000000"/>
                </a:solidFill>
                <a:effectLst/>
              </a:rPr>
              <a:t>Data Sources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Primary Data: User inputs (height, weight) collected via Django forms.</a:t>
            </a:r>
          </a:p>
          <a:p>
            <a:pPr marL="742950" lvl="1" indent="-285750" algn="l">
              <a:buFont typeface="Arial" panose="020B0604020202020204" pitchFamily="34" charset="0"/>
              <a:buChar char="•"/>
            </a:pPr>
            <a:r>
              <a:rPr lang="en-GB" b="0" i="0" u="none" strike="noStrike" dirty="0">
                <a:solidFill>
                  <a:srgbClr val="000000"/>
                </a:solidFill>
                <a:effectLst/>
              </a:rPr>
              <a:t>Secondary Data: American Time Use Survey (ATUS) dataset for BMI and lifestyle insights.</a:t>
            </a:r>
          </a:p>
          <a:p>
            <a:pPr algn="l">
              <a:buFont typeface="Arial" panose="020B0604020202020204" pitchFamily="34" charset="0"/>
              <a:buChar char="•"/>
            </a:pPr>
            <a:r>
              <a:rPr lang="en-GB" b="1" i="0" u="none" strike="noStrike" dirty="0">
                <a:solidFill>
                  <a:srgbClr val="000000"/>
                </a:solidFill>
                <a:effectLst/>
              </a:rPr>
              <a:t>Machine Learning Models</a:t>
            </a:r>
            <a:r>
              <a:rPr lang="en-GB" b="0" i="0" u="none" strike="noStrike" dirty="0">
                <a:solidFill>
                  <a:srgbClr val="000000"/>
                </a:solidFill>
                <a:effectLst/>
              </a:rPr>
              <a:t>: Gradient Boosting, Random Forest, and Support Vector Machines evaluated for BMI prediction.</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4. Preliminary Findings</a:t>
            </a:r>
          </a:p>
          <a:p>
            <a:pPr algn="l">
              <a:buFont typeface="Arial" panose="020B0604020202020204" pitchFamily="34" charset="0"/>
              <a:buChar char="•"/>
            </a:pPr>
            <a:r>
              <a:rPr lang="en-GB" b="1" i="0" u="none" strike="noStrike" dirty="0">
                <a:solidFill>
                  <a:srgbClr val="000000"/>
                </a:solidFill>
                <a:effectLst/>
              </a:rPr>
              <a:t>Gradient Boosting Model Performance</a:t>
            </a:r>
            <a:r>
              <a:rPr lang="en-GB" b="0" i="0" u="none" strike="noStrike" dirty="0">
                <a:solidFill>
                  <a:srgbClr val="000000"/>
                </a:solidFill>
                <a:effectLst/>
              </a:rPr>
              <a:t>:</a:t>
            </a:r>
          </a:p>
          <a:p>
            <a:pPr marL="742950" lvl="1" indent="-285750" algn="l">
              <a:buFont typeface="Arial" panose="020B0604020202020204" pitchFamily="34" charset="0"/>
              <a:buChar char="•"/>
            </a:pPr>
            <a:r>
              <a:rPr lang="en-GB" b="1" i="0" u="none" strike="noStrike" dirty="0">
                <a:solidFill>
                  <a:srgbClr val="000000"/>
                </a:solidFill>
                <a:effectLst/>
              </a:rPr>
              <a:t>Accuracy</a:t>
            </a:r>
            <a:r>
              <a:rPr lang="en-GB" b="0" i="0" u="none" strike="noStrike" dirty="0">
                <a:solidFill>
                  <a:srgbClr val="000000"/>
                </a:solidFill>
                <a:effectLst/>
              </a:rPr>
              <a:t>: 92.5%</a:t>
            </a:r>
          </a:p>
          <a:p>
            <a:pPr marL="742950" lvl="1" indent="-285750" algn="l">
              <a:buFont typeface="Arial" panose="020B0604020202020204" pitchFamily="34" charset="0"/>
              <a:buChar char="•"/>
            </a:pPr>
            <a:r>
              <a:rPr lang="en-GB" b="1" i="0" u="none" strike="noStrike" dirty="0">
                <a:solidFill>
                  <a:srgbClr val="000000"/>
                </a:solidFill>
                <a:effectLst/>
              </a:rPr>
              <a:t>Mean Squared Error (MSE)</a:t>
            </a:r>
            <a:r>
              <a:rPr lang="en-GB" b="0" i="0" u="none" strike="noStrike" dirty="0">
                <a:solidFill>
                  <a:srgbClr val="000000"/>
                </a:solidFill>
                <a:effectLst/>
              </a:rPr>
              <a:t>: 0.1868</a:t>
            </a:r>
          </a:p>
          <a:p>
            <a:pPr algn="l">
              <a:buFont typeface="Arial" panose="020B0604020202020204" pitchFamily="34" charset="0"/>
              <a:buChar char="•"/>
            </a:pPr>
            <a:r>
              <a:rPr lang="en-GB" b="1" i="0" u="none" strike="noStrike" dirty="0">
                <a:solidFill>
                  <a:srgbClr val="000000"/>
                </a:solidFill>
                <a:effectLst/>
              </a:rPr>
              <a:t>User Engagement</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Positive feedback on personalized fitness recommendations.</a:t>
            </a:r>
          </a:p>
          <a:p>
            <a:pPr marL="742950" lvl="1" indent="-285750" algn="l">
              <a:buFont typeface="Arial" panose="020B0604020202020204" pitchFamily="34" charset="0"/>
              <a:buChar char="•"/>
            </a:pPr>
            <a:r>
              <a:rPr lang="en-GB" b="0" i="0" u="none" strike="noStrike" dirty="0">
                <a:solidFill>
                  <a:srgbClr val="000000"/>
                </a:solidFill>
                <a:effectLst/>
              </a:rPr>
              <a:t>High usability scores during initial testing phases.</a:t>
            </a:r>
          </a:p>
          <a:p>
            <a:pPr algn="l">
              <a:buFont typeface="Arial" panose="020B0604020202020204" pitchFamily="34" charset="0"/>
              <a:buChar char="•"/>
            </a:pPr>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94D95BA1-46B1-26FE-0AC2-F5DD71AD61CA}"/>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4263998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721B424-B272-8974-0C30-C0C8CFF194F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D6C957B-246D-7408-EEAC-9E36A84A483E}"/>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DFC0D769-365F-76D0-CB39-926D24FA0180}"/>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Comparison of Results with Base Paper</a:t>
            </a:r>
          </a:p>
          <a:p>
            <a:pPr algn="l">
              <a:buFont typeface="Arial" panose="020B0604020202020204" pitchFamily="34" charset="0"/>
              <a:buChar char="•"/>
            </a:pPr>
            <a:r>
              <a:rPr lang="en-GB" b="1" i="0" u="none" strike="noStrike" dirty="0">
                <a:solidFill>
                  <a:srgbClr val="000000"/>
                </a:solidFill>
                <a:effectLst/>
              </a:rPr>
              <a:t>Base Paper Focus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Traditional approaches with limited personalization.</a:t>
            </a:r>
          </a:p>
          <a:p>
            <a:pPr marL="742950" lvl="1" indent="-285750" algn="l">
              <a:buFont typeface="Arial" panose="020B0604020202020204" pitchFamily="34" charset="0"/>
              <a:buChar char="•"/>
            </a:pPr>
            <a:r>
              <a:rPr lang="en-GB" b="0" i="0" u="none" strike="noStrike" dirty="0">
                <a:solidFill>
                  <a:srgbClr val="000000"/>
                </a:solidFill>
                <a:effectLst/>
              </a:rPr>
              <a:t>Use of generalized data without machine learning integration.</a:t>
            </a:r>
          </a:p>
          <a:p>
            <a:pPr algn="l">
              <a:buFont typeface="Arial" panose="020B0604020202020204" pitchFamily="34" charset="0"/>
              <a:buChar char="•"/>
            </a:pPr>
            <a:r>
              <a:rPr lang="en-GB" b="1" i="0" u="none" strike="noStrike" dirty="0">
                <a:solidFill>
                  <a:srgbClr val="000000"/>
                </a:solidFill>
                <a:effectLst/>
              </a:rPr>
              <a:t>Comparison</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Significant improvement in predictive accuracy and user adherence.</a:t>
            </a:r>
          </a:p>
          <a:p>
            <a:pPr marL="742950" lvl="1" indent="-285750" algn="l">
              <a:buFont typeface="Arial" panose="020B0604020202020204" pitchFamily="34" charset="0"/>
              <a:buChar char="•"/>
            </a:pPr>
            <a:r>
              <a:rPr lang="en-GB" b="0" i="0" u="none" strike="noStrike" dirty="0">
                <a:solidFill>
                  <a:srgbClr val="000000"/>
                </a:solidFill>
                <a:effectLst/>
              </a:rPr>
              <a:t>Introduction of real-time personalization through machine learning.</a:t>
            </a:r>
          </a:p>
        </p:txBody>
      </p:sp>
      <p:pic>
        <p:nvPicPr>
          <p:cNvPr id="2" name="Picture 1" descr="A black and yellow sign with white text&#10;&#10;Description automatically generated">
            <a:extLst>
              <a:ext uri="{FF2B5EF4-FFF2-40B4-BE49-F238E27FC236}">
                <a16:creationId xmlns:a16="http://schemas.microsoft.com/office/drawing/2014/main" id="{36AC04CE-B871-6F10-42DA-7C6F0BAE85A0}"/>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8514717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2B28192-2E05-EF95-29FE-130993F5CE0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33139AF-5F13-6642-967D-A2D2260360BD}"/>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6FF7E2A9-B7DE-4B45-85DD-1F14DD658866}"/>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6. Relationships &amp; Important Categories</a:t>
            </a:r>
          </a:p>
          <a:p>
            <a:pPr algn="l">
              <a:buFont typeface="Arial" panose="020B0604020202020204" pitchFamily="34" charset="0"/>
              <a:buChar char="•"/>
            </a:pPr>
            <a:r>
              <a:rPr lang="en-GB" b="1" i="0" u="none" strike="noStrike" dirty="0">
                <a:solidFill>
                  <a:srgbClr val="000000"/>
                </a:solidFill>
                <a:effectLst/>
              </a:rPr>
              <a:t>Relationships Identified</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Strong correlation between weight and BMI.</a:t>
            </a:r>
          </a:p>
          <a:p>
            <a:pPr marL="742950" lvl="1" indent="-285750" algn="l">
              <a:buFont typeface="Arial" panose="020B0604020202020204" pitchFamily="34" charset="0"/>
              <a:buChar char="•"/>
            </a:pPr>
            <a:r>
              <a:rPr lang="en-GB" b="0" i="0" u="none" strike="noStrike" dirty="0">
                <a:solidFill>
                  <a:srgbClr val="000000"/>
                </a:solidFill>
                <a:effectLst/>
              </a:rPr>
              <a:t>Negative correlation between height and BMI.</a:t>
            </a:r>
          </a:p>
          <a:p>
            <a:pPr algn="l">
              <a:buFont typeface="Arial" panose="020B0604020202020204" pitchFamily="34" charset="0"/>
              <a:buChar char="•"/>
            </a:pPr>
            <a:r>
              <a:rPr lang="en-GB" b="1" i="0" u="none" strike="noStrike" dirty="0">
                <a:solidFill>
                  <a:srgbClr val="000000"/>
                </a:solidFill>
                <a:effectLst/>
              </a:rPr>
              <a:t>Important Categories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BMI classifications: Underweight, Normal, Overweight, Obese.</a:t>
            </a:r>
          </a:p>
          <a:p>
            <a:pPr marL="742950" lvl="1" indent="-285750" algn="l">
              <a:buFont typeface="Arial" panose="020B0604020202020204" pitchFamily="34" charset="0"/>
              <a:buChar char="•"/>
            </a:pPr>
            <a:r>
              <a:rPr lang="en-GB" b="0" i="0" u="none" strike="noStrike" dirty="0">
                <a:solidFill>
                  <a:srgbClr val="000000"/>
                </a:solidFill>
                <a:effectLst/>
              </a:rPr>
              <a:t>Tailored recommendations based on user categories.</a:t>
            </a:r>
          </a:p>
        </p:txBody>
      </p:sp>
      <p:pic>
        <p:nvPicPr>
          <p:cNvPr id="2" name="Picture 1" descr="A black and yellow sign with white text&#10;&#10;Description automatically generated">
            <a:extLst>
              <a:ext uri="{FF2B5EF4-FFF2-40B4-BE49-F238E27FC236}">
                <a16:creationId xmlns:a16="http://schemas.microsoft.com/office/drawing/2014/main" id="{00925988-640E-5056-E2E4-9521A4707E26}"/>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4564185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2E0B3F9-C981-F20E-F6FA-CC5B087D8FFF}"/>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20C2BCE8-4AF3-5689-526B-39266C9167F4}"/>
              </a:ext>
            </a:extLst>
          </p:cNvPr>
          <p:cNvSpPr>
            <a:spLocks noGrp="1"/>
          </p:cNvSpPr>
          <p:nvPr>
            <p:ph type="title"/>
          </p:nvPr>
        </p:nvSpPr>
        <p:spPr>
          <a:xfrm>
            <a:off x="5199742" y="715961"/>
            <a:ext cx="6477000" cy="1189037"/>
          </a:xfrm>
        </p:spPr>
        <p:txBody>
          <a:bodyPr>
            <a:normAutofit/>
          </a:bodyPr>
          <a:lstStyle/>
          <a:p>
            <a:r>
              <a:rPr lang="en-GB" dirty="0"/>
              <a:t>Discussion</a:t>
            </a:r>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7DA0E5F7-173D-B62C-6A3F-3BE7ECEB465D}"/>
              </a:ext>
            </a:extLst>
          </p:cNvPr>
          <p:cNvPicPr>
            <a:picLocks noChangeAspect="1"/>
          </p:cNvPicPr>
          <p:nvPr/>
        </p:nvPicPr>
        <p:blipFill>
          <a:blip r:embed="rId2"/>
          <a:stretch>
            <a:fillRect/>
          </a:stretch>
        </p:blipFill>
        <p:spPr>
          <a:xfrm>
            <a:off x="0" y="0"/>
            <a:ext cx="1855694" cy="695885"/>
          </a:xfrm>
          <a:prstGeom prst="rect">
            <a:avLst/>
          </a:prstGeom>
        </p:spPr>
      </p:pic>
      <p:sp>
        <p:nvSpPr>
          <p:cNvPr id="4" name="Text Placeholder 2">
            <a:extLst>
              <a:ext uri="{FF2B5EF4-FFF2-40B4-BE49-F238E27FC236}">
                <a16:creationId xmlns:a16="http://schemas.microsoft.com/office/drawing/2014/main" id="{015A5B85-B205-ABDB-C3DF-7DD842D25CF7}"/>
              </a:ext>
            </a:extLst>
          </p:cNvPr>
          <p:cNvSpPr txBox="1">
            <a:spLocks/>
          </p:cNvSpPr>
          <p:nvPr/>
        </p:nvSpPr>
        <p:spPr>
          <a:xfrm>
            <a:off x="5199742" y="1807286"/>
            <a:ext cx="5418268" cy="419394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ts val="1080"/>
              </a:lnSpc>
              <a:spcAft>
                <a:spcPts val="0"/>
              </a:spcAft>
            </a:pPr>
            <a:r>
              <a:rPr lang="en-GB" dirty="0"/>
              <a:t>• Interpretation of Result</a:t>
            </a:r>
          </a:p>
          <a:p>
            <a:pPr fontAlgn="auto">
              <a:lnSpc>
                <a:spcPts val="1080"/>
              </a:lnSpc>
              <a:spcAft>
                <a:spcPts val="0"/>
              </a:spcAft>
            </a:pPr>
            <a:r>
              <a:rPr lang="en-GB" dirty="0"/>
              <a:t>• Comparison of hypothesis</a:t>
            </a:r>
          </a:p>
          <a:p>
            <a:pPr fontAlgn="auto">
              <a:lnSpc>
                <a:spcPts val="1080"/>
              </a:lnSpc>
              <a:spcAft>
                <a:spcPts val="0"/>
              </a:spcAft>
            </a:pPr>
            <a:r>
              <a:rPr lang="en-GB" dirty="0"/>
              <a:t>• Contextualisation</a:t>
            </a:r>
          </a:p>
          <a:p>
            <a:pPr fontAlgn="auto">
              <a:lnSpc>
                <a:spcPts val="1080"/>
              </a:lnSpc>
              <a:spcAft>
                <a:spcPts val="0"/>
              </a:spcAft>
            </a:pPr>
            <a:r>
              <a:rPr lang="en-GB" dirty="0"/>
              <a:t>• Support for or against existing theory</a:t>
            </a:r>
          </a:p>
          <a:p>
            <a:pPr fontAlgn="auto">
              <a:lnSpc>
                <a:spcPts val="1080"/>
              </a:lnSpc>
              <a:spcAft>
                <a:spcPts val="0"/>
              </a:spcAft>
            </a:pPr>
            <a:r>
              <a:rPr lang="en-GB" dirty="0"/>
              <a:t>• Unexpected Result</a:t>
            </a:r>
          </a:p>
          <a:p>
            <a:pPr fontAlgn="auto">
              <a:lnSpc>
                <a:spcPts val="1080"/>
              </a:lnSpc>
              <a:spcAft>
                <a:spcPts val="0"/>
              </a:spcAft>
            </a:pPr>
            <a:r>
              <a:rPr lang="en-GB" dirty="0"/>
              <a:t>• Relevance to the field</a:t>
            </a:r>
          </a:p>
          <a:p>
            <a:pPr fontAlgn="auto">
              <a:lnSpc>
                <a:spcPts val="1080"/>
              </a:lnSpc>
              <a:spcAft>
                <a:spcPts val="0"/>
              </a:spcAft>
            </a:pPr>
            <a:r>
              <a:rPr lang="en-GB" dirty="0"/>
              <a:t>• Answer research questions</a:t>
            </a:r>
          </a:p>
          <a:p>
            <a:pPr fontAlgn="auto">
              <a:lnSpc>
                <a:spcPts val="1080"/>
              </a:lnSpc>
              <a:spcAft>
                <a:spcPts val="0"/>
              </a:spcAft>
            </a:pPr>
            <a:r>
              <a:rPr lang="en-GB" dirty="0"/>
              <a:t>• Generalisation</a:t>
            </a:r>
          </a:p>
          <a:p>
            <a:pPr fontAlgn="auto">
              <a:lnSpc>
                <a:spcPts val="1080"/>
              </a:lnSpc>
              <a:spcAft>
                <a:spcPts val="0"/>
              </a:spcAft>
            </a:pPr>
            <a:endParaRPr lang="en-GB" b="0" dirty="0">
              <a:solidFill>
                <a:srgbClr val="FFFFFF"/>
              </a:solidFill>
              <a:latin typeface="-webkit-standard"/>
            </a:endParaRPr>
          </a:p>
        </p:txBody>
      </p:sp>
    </p:spTree>
    <p:extLst>
      <p:ext uri="{BB962C8B-B14F-4D97-AF65-F5344CB8AC3E}">
        <p14:creationId xmlns:p14="http://schemas.microsoft.com/office/powerpoint/2010/main" val="7610613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BDC1F-C9E0-3EE5-D255-38E79620A0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BCABA3-E517-3EE3-C334-949D6967193C}"/>
              </a:ext>
            </a:extLst>
          </p:cNvPr>
          <p:cNvSpPr>
            <a:spLocks noGrp="1"/>
          </p:cNvSpPr>
          <p:nvPr>
            <p:ph type="title"/>
          </p:nvPr>
        </p:nvSpPr>
        <p:spPr>
          <a:xfrm>
            <a:off x="762000" y="715963"/>
            <a:ext cx="6553200" cy="1189038"/>
          </a:xfrm>
        </p:spPr>
        <p:txBody>
          <a:bodyPr/>
          <a:lstStyle/>
          <a:p>
            <a:r>
              <a:rPr lang="en-US" dirty="0"/>
              <a:t>Discussion</a:t>
            </a:r>
          </a:p>
        </p:txBody>
      </p:sp>
      <p:sp>
        <p:nvSpPr>
          <p:cNvPr id="3" name="Text Placeholder 2">
            <a:extLst>
              <a:ext uri="{FF2B5EF4-FFF2-40B4-BE49-F238E27FC236}">
                <a16:creationId xmlns:a16="http://schemas.microsoft.com/office/drawing/2014/main" id="{47DC2A5C-BC02-7B3D-E57C-7053BEAA8163}"/>
              </a:ext>
            </a:extLst>
          </p:cNvPr>
          <p:cNvSpPr>
            <a:spLocks noGrp="1"/>
          </p:cNvSpPr>
          <p:nvPr>
            <p:ph type="body" sz="quarter" idx="11"/>
          </p:nvPr>
        </p:nvSpPr>
        <p:spPr>
          <a:xfrm>
            <a:off x="4702274" y="223539"/>
            <a:ext cx="4595308" cy="3140336"/>
          </a:xfrm>
        </p:spPr>
        <p:txBody>
          <a:bodyPr/>
          <a:lstStyle/>
          <a:p>
            <a:pPr algn="l"/>
            <a:r>
              <a:rPr lang="en-GB" b="1" i="0" u="none" strike="noStrike" dirty="0">
                <a:solidFill>
                  <a:srgbClr val="000000"/>
                </a:solidFill>
                <a:effectLst/>
              </a:rPr>
              <a:t>2. Comparison of Hypothesis</a:t>
            </a:r>
          </a:p>
          <a:p>
            <a:pPr algn="l">
              <a:buFont typeface="Arial" panose="020B0604020202020204" pitchFamily="34" charset="0"/>
              <a:buChar char="•"/>
            </a:pPr>
            <a:r>
              <a:rPr lang="en-GB" b="1" i="0" u="none" strike="noStrike" dirty="0">
                <a:solidFill>
                  <a:srgbClr val="000000"/>
                </a:solidFill>
                <a:effectLst/>
              </a:rPr>
              <a:t>Hypothesis</a:t>
            </a:r>
            <a:r>
              <a:rPr lang="en-GB" b="0" i="0" u="none" strike="noStrike" dirty="0">
                <a:solidFill>
                  <a:srgbClr val="000000"/>
                </a:solidFill>
                <a:effectLst/>
              </a:rPr>
              <a:t>: A data-driven personalized fitness application will improve health engagement and outcomes for obese and sedentary individuals.</a:t>
            </a:r>
          </a:p>
          <a:p>
            <a:pPr algn="l">
              <a:buFont typeface="Arial" panose="020B0604020202020204" pitchFamily="34" charset="0"/>
              <a:buChar char="•"/>
            </a:pPr>
            <a:r>
              <a:rPr lang="en-GB" b="1" i="0" u="none" strike="noStrike" dirty="0">
                <a:solidFill>
                  <a:srgbClr val="000000"/>
                </a:solidFill>
                <a:effectLst/>
              </a:rPr>
              <a:t>Outcome</a:t>
            </a:r>
            <a:r>
              <a:rPr lang="en-GB" b="0" i="0" u="none" strike="noStrike" dirty="0">
                <a:solidFill>
                  <a:srgbClr val="000000"/>
                </a:solidFill>
                <a:effectLst/>
              </a:rPr>
              <a:t>: Results align with the hypothesis, demonstrating measurable improvements in user adherence and satisfaction.</a:t>
            </a:r>
          </a:p>
        </p:txBody>
      </p:sp>
      <p:pic>
        <p:nvPicPr>
          <p:cNvPr id="11" name="Picture 10" descr="A black and yellow sign with white text&#10;&#10;Description automatically generated">
            <a:extLst>
              <a:ext uri="{FF2B5EF4-FFF2-40B4-BE49-F238E27FC236}">
                <a16:creationId xmlns:a16="http://schemas.microsoft.com/office/drawing/2014/main" id="{C9687E4F-2DA5-E92F-07F6-4708AFA8BFA1}"/>
              </a:ext>
            </a:extLst>
          </p:cNvPr>
          <p:cNvPicPr>
            <a:picLocks noChangeAspect="1"/>
          </p:cNvPicPr>
          <p:nvPr/>
        </p:nvPicPr>
        <p:blipFill>
          <a:blip r:embed="rId2"/>
          <a:stretch>
            <a:fillRect/>
          </a:stretch>
        </p:blipFill>
        <p:spPr>
          <a:xfrm>
            <a:off x="0" y="0"/>
            <a:ext cx="1855694" cy="695885"/>
          </a:xfrm>
          <a:prstGeom prst="rect">
            <a:avLst/>
          </a:prstGeom>
        </p:spPr>
      </p:pic>
      <p:sp>
        <p:nvSpPr>
          <p:cNvPr id="4" name="Text Placeholder 2">
            <a:extLst>
              <a:ext uri="{FF2B5EF4-FFF2-40B4-BE49-F238E27FC236}">
                <a16:creationId xmlns:a16="http://schemas.microsoft.com/office/drawing/2014/main" id="{E9F4CA4F-81ED-8D77-F8AC-B2BA5B3C1845}"/>
              </a:ext>
            </a:extLst>
          </p:cNvPr>
          <p:cNvSpPr txBox="1">
            <a:spLocks/>
          </p:cNvSpPr>
          <p:nvPr/>
        </p:nvSpPr>
        <p:spPr>
          <a:xfrm>
            <a:off x="441554" y="1485295"/>
            <a:ext cx="4260720" cy="305443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r>
              <a:rPr lang="en-GB">
                <a:solidFill>
                  <a:srgbClr val="000000"/>
                </a:solidFill>
              </a:rPr>
              <a:t>Interpretation of Results</a:t>
            </a:r>
          </a:p>
          <a:p>
            <a:pPr fontAlgn="auto">
              <a:spcAft>
                <a:spcPts val="0"/>
              </a:spcAft>
              <a:buFont typeface="Arial" panose="020B0604020202020204" pitchFamily="34" charset="0"/>
              <a:buChar char="•"/>
            </a:pPr>
            <a:r>
              <a:rPr lang="en-GB" b="0">
                <a:solidFill>
                  <a:srgbClr val="000000"/>
                </a:solidFill>
              </a:rPr>
              <a:t>Gradient Boosting model outperformed other algorithms, achieving </a:t>
            </a:r>
            <a:r>
              <a:rPr lang="en-GB">
                <a:solidFill>
                  <a:srgbClr val="000000"/>
                </a:solidFill>
              </a:rPr>
              <a:t>92.5% accuracy</a:t>
            </a:r>
            <a:r>
              <a:rPr lang="en-GB" b="0">
                <a:solidFill>
                  <a:srgbClr val="000000"/>
                </a:solidFill>
              </a:rPr>
              <a:t> and an </a:t>
            </a:r>
            <a:r>
              <a:rPr lang="en-GB">
                <a:solidFill>
                  <a:srgbClr val="000000"/>
                </a:solidFill>
              </a:rPr>
              <a:t>MSE of 0.1868</a:t>
            </a:r>
            <a:r>
              <a:rPr lang="en-GB" b="0">
                <a:solidFill>
                  <a:srgbClr val="000000"/>
                </a:solidFill>
              </a:rPr>
              <a:t>, confirming its suitability for personalized BMI prediction.</a:t>
            </a:r>
          </a:p>
          <a:p>
            <a:pPr fontAlgn="auto">
              <a:spcAft>
                <a:spcPts val="0"/>
              </a:spcAft>
              <a:buFont typeface="Arial" panose="020B0604020202020204" pitchFamily="34" charset="0"/>
              <a:buChar char="•"/>
            </a:pPr>
            <a:r>
              <a:rPr lang="en-GB" b="0">
                <a:solidFill>
                  <a:srgbClr val="000000"/>
                </a:solidFill>
              </a:rPr>
              <a:t>User engagement and feedback indicate the effectiveness of personalized recommendations in promoting physical activity and dietary adherence.</a:t>
            </a:r>
            <a:endParaRPr lang="en-GB" b="0" dirty="0">
              <a:solidFill>
                <a:srgbClr val="000000"/>
              </a:solidFill>
            </a:endParaRPr>
          </a:p>
        </p:txBody>
      </p:sp>
      <p:sp>
        <p:nvSpPr>
          <p:cNvPr id="13" name="Text Placeholder 2">
            <a:extLst>
              <a:ext uri="{FF2B5EF4-FFF2-40B4-BE49-F238E27FC236}">
                <a16:creationId xmlns:a16="http://schemas.microsoft.com/office/drawing/2014/main" id="{1105174A-6E9A-2368-B291-B73D621C11A5}"/>
              </a:ext>
            </a:extLst>
          </p:cNvPr>
          <p:cNvSpPr txBox="1">
            <a:spLocks/>
          </p:cNvSpPr>
          <p:nvPr/>
        </p:nvSpPr>
        <p:spPr>
          <a:xfrm>
            <a:off x="4702274" y="3248230"/>
            <a:ext cx="4595308" cy="3140336"/>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GB" b="1" i="0" u="none" strike="noStrike" dirty="0">
                <a:solidFill>
                  <a:srgbClr val="000000"/>
                </a:solidFill>
                <a:effectLst/>
              </a:rPr>
              <a:t>3. Contextualisation</a:t>
            </a:r>
          </a:p>
          <a:p>
            <a:pPr algn="l">
              <a:buFont typeface="Arial" panose="020B0604020202020204" pitchFamily="34" charset="0"/>
              <a:buChar char="•"/>
            </a:pPr>
            <a:r>
              <a:rPr lang="en-GB" b="0" i="0" u="none" strike="noStrike" dirty="0">
                <a:solidFill>
                  <a:srgbClr val="000000"/>
                </a:solidFill>
                <a:effectLst/>
              </a:rPr>
              <a:t>Findings align with global efforts to combat obesity through personalized health interventions.</a:t>
            </a:r>
          </a:p>
          <a:p>
            <a:pPr algn="l">
              <a:buFont typeface="Arial" panose="020B0604020202020204" pitchFamily="34" charset="0"/>
              <a:buChar char="•"/>
            </a:pPr>
            <a:r>
              <a:rPr lang="en-GB" b="0" i="0" u="none" strike="noStrike" dirty="0">
                <a:solidFill>
                  <a:srgbClr val="000000"/>
                </a:solidFill>
                <a:effectLst/>
              </a:rPr>
              <a:t>The study bridges the gap between traditional fitness programs and innovative, data-driven solutions.</a:t>
            </a:r>
          </a:p>
        </p:txBody>
      </p:sp>
      <p:sp>
        <p:nvSpPr>
          <p:cNvPr id="14" name="Text Placeholder 2">
            <a:extLst>
              <a:ext uri="{FF2B5EF4-FFF2-40B4-BE49-F238E27FC236}">
                <a16:creationId xmlns:a16="http://schemas.microsoft.com/office/drawing/2014/main" id="{B739D395-0E5A-C2E4-78E1-BE5C438EF722}"/>
              </a:ext>
            </a:extLst>
          </p:cNvPr>
          <p:cNvSpPr txBox="1">
            <a:spLocks/>
          </p:cNvSpPr>
          <p:nvPr/>
        </p:nvSpPr>
        <p:spPr>
          <a:xfrm>
            <a:off x="8842785" y="0"/>
            <a:ext cx="3597823" cy="4011219"/>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GB" b="1" i="0" u="none" strike="noStrike" dirty="0">
                <a:solidFill>
                  <a:srgbClr val="000000"/>
                </a:solidFill>
                <a:effectLst/>
              </a:rPr>
              <a:t>4. Support For or Against Existing Theory</a:t>
            </a:r>
          </a:p>
          <a:p>
            <a:pPr algn="l">
              <a:buFont typeface="Arial" panose="020B0604020202020204" pitchFamily="34" charset="0"/>
              <a:buChar char="•"/>
            </a:pPr>
            <a:r>
              <a:rPr lang="en-GB" b="1" i="0" u="none" strike="noStrike" dirty="0">
                <a:solidFill>
                  <a:srgbClr val="000000"/>
                </a:solidFill>
                <a:effectLst/>
              </a:rPr>
              <a:t>Supports Existing Theory</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Personalized health interventions improve adherence and outcomes compared to generic approaches.</a:t>
            </a:r>
          </a:p>
          <a:p>
            <a:pPr marL="742950" lvl="1" indent="-285750" algn="l">
              <a:buFont typeface="Arial" panose="020B0604020202020204" pitchFamily="34" charset="0"/>
              <a:buChar char="•"/>
            </a:pPr>
            <a:r>
              <a:rPr lang="en-GB" b="0" i="0" u="none" strike="noStrike" dirty="0">
                <a:solidFill>
                  <a:srgbClr val="000000"/>
                </a:solidFill>
                <a:effectLst/>
              </a:rPr>
              <a:t>Machine learning enhances prediction accuracy and user engagement in healthcare systems.</a:t>
            </a:r>
          </a:p>
          <a:p>
            <a:pPr algn="l">
              <a:buFont typeface="Arial" panose="020B0604020202020204" pitchFamily="34" charset="0"/>
              <a:buChar char="•"/>
            </a:pPr>
            <a:r>
              <a:rPr lang="en-GB" b="1" i="0" u="none" strike="noStrike" dirty="0">
                <a:solidFill>
                  <a:srgbClr val="000000"/>
                </a:solidFill>
                <a:effectLst/>
              </a:rPr>
              <a:t>Challenges Existing Theory</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Limited reliance on real-time wearable data in current systems; this research emphasizes its potential.</a:t>
            </a:r>
          </a:p>
        </p:txBody>
      </p:sp>
    </p:spTree>
    <p:extLst>
      <p:ext uri="{BB962C8B-B14F-4D97-AF65-F5344CB8AC3E}">
        <p14:creationId xmlns:p14="http://schemas.microsoft.com/office/powerpoint/2010/main" val="4222314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1EF01-FE9C-C0BD-41B4-B52CADFCB0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FE6D27-7B0B-A6D6-4879-2F1235FC3C79}"/>
              </a:ext>
            </a:extLst>
          </p:cNvPr>
          <p:cNvSpPr>
            <a:spLocks noGrp="1"/>
          </p:cNvSpPr>
          <p:nvPr>
            <p:ph type="title"/>
          </p:nvPr>
        </p:nvSpPr>
        <p:spPr>
          <a:xfrm>
            <a:off x="762000" y="715963"/>
            <a:ext cx="6553200" cy="1189038"/>
          </a:xfrm>
        </p:spPr>
        <p:txBody>
          <a:bodyPr/>
          <a:lstStyle/>
          <a:p>
            <a:r>
              <a:rPr lang="en-US" dirty="0"/>
              <a:t>Discussion</a:t>
            </a:r>
          </a:p>
        </p:txBody>
      </p:sp>
      <p:sp>
        <p:nvSpPr>
          <p:cNvPr id="3" name="Text Placeholder 2">
            <a:extLst>
              <a:ext uri="{FF2B5EF4-FFF2-40B4-BE49-F238E27FC236}">
                <a16:creationId xmlns:a16="http://schemas.microsoft.com/office/drawing/2014/main" id="{69DA68CD-A1B6-B7A3-0BFE-9C64DA2DF495}"/>
              </a:ext>
            </a:extLst>
          </p:cNvPr>
          <p:cNvSpPr>
            <a:spLocks noGrp="1"/>
          </p:cNvSpPr>
          <p:nvPr>
            <p:ph type="body" sz="quarter" idx="11"/>
          </p:nvPr>
        </p:nvSpPr>
        <p:spPr>
          <a:xfrm>
            <a:off x="6961991" y="1342755"/>
            <a:ext cx="4595308" cy="3140336"/>
          </a:xfrm>
        </p:spPr>
        <p:txBody>
          <a:bodyPr/>
          <a:lstStyle/>
          <a:p>
            <a:pPr algn="l"/>
            <a:r>
              <a:rPr lang="en-GB" b="1" i="0" u="none" strike="noStrike" dirty="0">
                <a:solidFill>
                  <a:srgbClr val="000000"/>
                </a:solidFill>
                <a:effectLst/>
              </a:rPr>
              <a:t>6. Relevance to the Field</a:t>
            </a:r>
          </a:p>
          <a:p>
            <a:pPr algn="l">
              <a:buFont typeface="Arial" panose="020B0604020202020204" pitchFamily="34" charset="0"/>
              <a:buChar char="•"/>
            </a:pPr>
            <a:r>
              <a:rPr lang="en-GB" b="0" i="0" u="none" strike="noStrike" dirty="0">
                <a:solidFill>
                  <a:srgbClr val="000000"/>
                </a:solidFill>
                <a:effectLst/>
              </a:rPr>
              <a:t>Offers a </a:t>
            </a:r>
            <a:r>
              <a:rPr lang="en-GB" b="1" i="0" u="none" strike="noStrike" dirty="0">
                <a:solidFill>
                  <a:srgbClr val="000000"/>
                </a:solidFill>
                <a:effectLst/>
              </a:rPr>
              <a:t>scalable, innovative solution</a:t>
            </a:r>
            <a:r>
              <a:rPr lang="en-GB" b="0" i="0" u="none" strike="noStrike" dirty="0">
                <a:solidFill>
                  <a:srgbClr val="000000"/>
                </a:solidFill>
                <a:effectLst/>
              </a:rPr>
              <a:t> for addressing obesity and sedentary lifestyles.</a:t>
            </a:r>
          </a:p>
          <a:p>
            <a:pPr algn="l">
              <a:buFont typeface="Arial" panose="020B0604020202020204" pitchFamily="34" charset="0"/>
              <a:buChar char="•"/>
            </a:pPr>
            <a:r>
              <a:rPr lang="en-GB" b="0" i="0" u="none" strike="noStrike" dirty="0">
                <a:solidFill>
                  <a:srgbClr val="000000"/>
                </a:solidFill>
                <a:effectLst/>
              </a:rPr>
              <a:t>Demonstrates the effectiveness of integrating machine learning with user-centric web applications.</a:t>
            </a:r>
          </a:p>
          <a:p>
            <a:pPr algn="l">
              <a:buFont typeface="Arial" panose="020B0604020202020204" pitchFamily="34" charset="0"/>
              <a:buChar char="•"/>
            </a:pPr>
            <a:r>
              <a:rPr lang="en-GB" b="0" i="0" u="none" strike="noStrike" dirty="0">
                <a:solidFill>
                  <a:srgbClr val="000000"/>
                </a:solidFill>
                <a:effectLst/>
              </a:rPr>
              <a:t>Sets a precedent for future work in personalized digital health interventions.</a:t>
            </a:r>
          </a:p>
        </p:txBody>
      </p:sp>
      <p:pic>
        <p:nvPicPr>
          <p:cNvPr id="11" name="Picture 10" descr="A black and yellow sign with white text&#10;&#10;Description automatically generated">
            <a:extLst>
              <a:ext uri="{FF2B5EF4-FFF2-40B4-BE49-F238E27FC236}">
                <a16:creationId xmlns:a16="http://schemas.microsoft.com/office/drawing/2014/main" id="{1290900F-6024-F33E-C6E2-91BBA15C1B0E}"/>
              </a:ext>
            </a:extLst>
          </p:cNvPr>
          <p:cNvPicPr>
            <a:picLocks noChangeAspect="1"/>
          </p:cNvPicPr>
          <p:nvPr/>
        </p:nvPicPr>
        <p:blipFill>
          <a:blip r:embed="rId2"/>
          <a:stretch>
            <a:fillRect/>
          </a:stretch>
        </p:blipFill>
        <p:spPr>
          <a:xfrm>
            <a:off x="0" y="0"/>
            <a:ext cx="1855694" cy="695885"/>
          </a:xfrm>
          <a:prstGeom prst="rect">
            <a:avLst/>
          </a:prstGeom>
        </p:spPr>
      </p:pic>
      <p:sp>
        <p:nvSpPr>
          <p:cNvPr id="4" name="Text Placeholder 2">
            <a:extLst>
              <a:ext uri="{FF2B5EF4-FFF2-40B4-BE49-F238E27FC236}">
                <a16:creationId xmlns:a16="http://schemas.microsoft.com/office/drawing/2014/main" id="{BBB4CA13-E931-4446-8487-F62C2453FA42}"/>
              </a:ext>
            </a:extLst>
          </p:cNvPr>
          <p:cNvSpPr txBox="1">
            <a:spLocks/>
          </p:cNvSpPr>
          <p:nvPr/>
        </p:nvSpPr>
        <p:spPr>
          <a:xfrm>
            <a:off x="441554" y="1485294"/>
            <a:ext cx="4260720" cy="3467705"/>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GB" b="1" i="0" u="none" strike="noStrike" dirty="0">
                <a:solidFill>
                  <a:srgbClr val="000000"/>
                </a:solidFill>
                <a:effectLst/>
              </a:rPr>
              <a:t>5. Unexpected Results</a:t>
            </a:r>
          </a:p>
          <a:p>
            <a:pPr algn="l">
              <a:buFont typeface="Arial" panose="020B0604020202020204" pitchFamily="34" charset="0"/>
              <a:buChar char="•"/>
            </a:pPr>
            <a:r>
              <a:rPr lang="en-GB" b="0" i="0" u="none" strike="noStrike" dirty="0">
                <a:solidFill>
                  <a:srgbClr val="000000"/>
                </a:solidFill>
                <a:effectLst/>
              </a:rPr>
              <a:t>Higher-than-expected user engagement rates suggest the strong appeal of personalized solutions.</a:t>
            </a:r>
          </a:p>
          <a:p>
            <a:pPr algn="l">
              <a:buFont typeface="Arial" panose="020B0604020202020204" pitchFamily="34" charset="0"/>
              <a:buChar char="•"/>
            </a:pPr>
            <a:r>
              <a:rPr lang="en-GB" b="0" i="0" u="none" strike="noStrike" dirty="0">
                <a:solidFill>
                  <a:srgbClr val="000000"/>
                </a:solidFill>
                <a:effectLst/>
              </a:rPr>
              <a:t>Gradient Boosting outperformed simpler algorithms by a larger margin than anticipated.</a:t>
            </a:r>
          </a:p>
        </p:txBody>
      </p:sp>
    </p:spTree>
    <p:extLst>
      <p:ext uri="{BB962C8B-B14F-4D97-AF65-F5344CB8AC3E}">
        <p14:creationId xmlns:p14="http://schemas.microsoft.com/office/powerpoint/2010/main" val="27314751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18C6B5-87AC-4DA5-94CA-6E092A6A07D3}"/>
              </a:ext>
            </a:extLst>
          </p:cNvPr>
          <p:cNvSpPr>
            <a:spLocks noGrp="1"/>
          </p:cNvSpPr>
          <p:nvPr>
            <p:ph type="title"/>
          </p:nvPr>
        </p:nvSpPr>
        <p:spPr>
          <a:xfrm>
            <a:off x="762000" y="715964"/>
            <a:ext cx="10591800" cy="646332"/>
          </a:xfrm>
        </p:spPr>
        <p:txBody>
          <a:bodyPr/>
          <a:lstStyle/>
          <a:p>
            <a:r>
              <a:rPr lang="en-US" dirty="0"/>
              <a:t>Result</a:t>
            </a:r>
          </a:p>
        </p:txBody>
      </p:sp>
      <p:sp>
        <p:nvSpPr>
          <p:cNvPr id="7" name="Text Placeholder 6">
            <a:extLst>
              <a:ext uri="{FF2B5EF4-FFF2-40B4-BE49-F238E27FC236}">
                <a16:creationId xmlns:a16="http://schemas.microsoft.com/office/drawing/2014/main" id="{C6F52EDA-7F85-46DD-9A9E-95E0E3EC3F84}"/>
              </a:ext>
            </a:extLst>
          </p:cNvPr>
          <p:cNvSpPr>
            <a:spLocks noGrp="1"/>
          </p:cNvSpPr>
          <p:nvPr>
            <p:ph type="body" sz="quarter" idx="11"/>
          </p:nvPr>
        </p:nvSpPr>
        <p:spPr>
          <a:xfrm>
            <a:off x="762000" y="1432562"/>
            <a:ext cx="3292415" cy="2863393"/>
          </a:xfrm>
        </p:spPr>
        <p:txBody>
          <a:bodyPr/>
          <a:lstStyle/>
          <a:p>
            <a:pPr algn="just"/>
            <a:r>
              <a:rPr lang="en-GB" dirty="0"/>
              <a:t>- Model Performance: Gradient Boosting model outperformed others, with an MSE of 0.1868 and 92.5% accuracy.</a:t>
            </a:r>
          </a:p>
          <a:p>
            <a:pPr algn="just"/>
            <a:endParaRPr lang="en-GB" dirty="0"/>
          </a:p>
          <a:p>
            <a:pPr algn="just"/>
            <a:r>
              <a:rPr lang="en-GB" dirty="0"/>
              <a:t>- User Engagement: Positive feedback from initial users, with improvements in engagement and adherence to personalized plans.</a:t>
            </a:r>
          </a:p>
        </p:txBody>
      </p:sp>
      <p:pic>
        <p:nvPicPr>
          <p:cNvPr id="6" name="Picture 5" descr="A graph of different colored bars&#10;&#10;Description automatically generated">
            <a:extLst>
              <a:ext uri="{FF2B5EF4-FFF2-40B4-BE49-F238E27FC236}">
                <a16:creationId xmlns:a16="http://schemas.microsoft.com/office/drawing/2014/main" id="{945CB1DD-C86C-37E6-7F4D-506053F85B19}"/>
              </a:ext>
            </a:extLst>
          </p:cNvPr>
          <p:cNvPicPr>
            <a:picLocks noChangeAspect="1"/>
          </p:cNvPicPr>
          <p:nvPr/>
        </p:nvPicPr>
        <p:blipFill>
          <a:blip r:embed="rId2"/>
          <a:stretch>
            <a:fillRect/>
          </a:stretch>
        </p:blipFill>
        <p:spPr>
          <a:xfrm>
            <a:off x="4192436" y="898641"/>
            <a:ext cx="7496355" cy="4725782"/>
          </a:xfrm>
          <a:prstGeom prst="rect">
            <a:avLst/>
          </a:prstGeom>
        </p:spPr>
      </p:pic>
      <p:pic>
        <p:nvPicPr>
          <p:cNvPr id="8" name="Picture 7" descr="A black and yellow sign with white text&#10;&#10;Description automatically generated">
            <a:extLst>
              <a:ext uri="{FF2B5EF4-FFF2-40B4-BE49-F238E27FC236}">
                <a16:creationId xmlns:a16="http://schemas.microsoft.com/office/drawing/2014/main" id="{36C82673-5A4E-1CBC-4D44-F7E1C3E5FC90}"/>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4709793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162992" y="459965"/>
            <a:ext cx="9141397" cy="615553"/>
          </a:xfrm>
        </p:spPr>
        <p:txBody>
          <a:bodyPr/>
          <a:lstStyle/>
          <a:p>
            <a:r>
              <a:rPr lang="en-US" b="1" dirty="0"/>
              <a:t>Prior Research Vs Current Research</a:t>
            </a:r>
            <a:endParaRPr lang="en-US" dirty="0"/>
          </a:p>
        </p:txBody>
      </p:sp>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729816" y="1345721"/>
            <a:ext cx="5239663" cy="5052314"/>
          </a:xfrm>
        </p:spPr>
        <p:txBody>
          <a:bodyPr/>
          <a:lstStyle/>
          <a:p>
            <a:pPr algn="l"/>
            <a:r>
              <a:rPr lang="en-GB" b="1" i="0" u="none" strike="noStrike" dirty="0">
                <a:solidFill>
                  <a:srgbClr val="000000"/>
                </a:solidFill>
                <a:effectLst/>
                <a:latin typeface="Times New Roman" panose="02020603050405020304" pitchFamily="18" charset="0"/>
                <a:cs typeface="Times New Roman" panose="02020603050405020304" pitchFamily="18" charset="0"/>
              </a:rPr>
              <a:t>Prior Research:</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Traditional fitness recommendation systems using general exercise and</a:t>
            </a:r>
            <a:r>
              <a:rPr lang="en-GB" dirty="0">
                <a:solidFill>
                  <a:srgbClr val="000000"/>
                </a:solidFill>
                <a:latin typeface="Times New Roman" panose="02020603050405020304" pitchFamily="18" charset="0"/>
                <a:cs typeface="Times New Roman" panose="02020603050405020304" pitchFamily="18" charset="0"/>
              </a:rPr>
              <a:t> </a:t>
            </a:r>
            <a:r>
              <a:rPr lang="en-GB" b="0" i="0" u="none" strike="noStrike" dirty="0">
                <a:solidFill>
                  <a:srgbClr val="000000"/>
                </a:solidFill>
                <a:effectLst/>
                <a:latin typeface="Times New Roman" panose="02020603050405020304" pitchFamily="18" charset="0"/>
                <a:cs typeface="Times New Roman" panose="02020603050405020304" pitchFamily="18" charset="0"/>
              </a:rPr>
              <a:t>diet plans without personalization (Thomas et al 2024b).</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Limited integration of data analytics or machine learning for obesity and sedentary lifestyle management (Watt et al., 2024).</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Use of static, one-size-fits-all fitness and dietary guidelines, leading to poor user engagement and adherence (Agrawal 2024).</a:t>
            </a:r>
          </a:p>
        </p:txBody>
      </p:sp>
      <p:sp>
        <p:nvSpPr>
          <p:cNvPr id="2" name="Text Placeholder 6">
            <a:extLst>
              <a:ext uri="{FF2B5EF4-FFF2-40B4-BE49-F238E27FC236}">
                <a16:creationId xmlns:a16="http://schemas.microsoft.com/office/drawing/2014/main" id="{44C3E4A6-4580-A498-E610-3D5ADEE07C40}"/>
              </a:ext>
            </a:extLst>
          </p:cNvPr>
          <p:cNvSpPr txBox="1">
            <a:spLocks/>
          </p:cNvSpPr>
          <p:nvPr/>
        </p:nvSpPr>
        <p:spPr>
          <a:xfrm>
            <a:off x="6372045" y="1345721"/>
            <a:ext cx="5366184" cy="5052314"/>
          </a:xfrm>
          <a:prstGeom prst="rect">
            <a:avLst/>
          </a:prstGeom>
          <a:noFill/>
        </p:spPr>
        <p:txBody>
          <a:bodyPr wrap="square" lIns="0" tIns="0" rIns="0" bIns="0">
            <a:noAutofit/>
          </a:bodyPr>
          <a:lstStyle>
            <a:lvl1pPr marL="0" indent="0" algn="ctr" defTabSz="914400" rtl="0" eaLnBrk="1" latinLnBrk="0" hangingPunct="1">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fontAlgn="auto"/>
            <a:r>
              <a:rPr lang="en-GB" b="1" dirty="0">
                <a:solidFill>
                  <a:srgbClr val="000000"/>
                </a:solidFill>
                <a:latin typeface="Times New Roman" panose="02020603050405020304" pitchFamily="18" charset="0"/>
                <a:cs typeface="Times New Roman" panose="02020603050405020304" pitchFamily="18" charset="0"/>
              </a:rPr>
              <a:t>Current Research:</a:t>
            </a:r>
            <a:endParaRPr lang="en-GB" b="0" i="0" u="none" strike="noStrike" dirty="0">
              <a:solidFill>
                <a:srgbClr val="000000"/>
              </a:solidFill>
              <a:effectLst/>
            </a:endParaRP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Development of a data-driven personalized fitness application specifically for obese and sedentary individuals.</a:t>
            </a: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Machine learning integration for personalized exercise and dietary recommendations.</a:t>
            </a: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Real-time adjustments based on user input and continuous data collection.</a:t>
            </a:r>
          </a:p>
        </p:txBody>
      </p:sp>
      <p:pic>
        <p:nvPicPr>
          <p:cNvPr id="3" name="Picture 2" descr="A black and yellow sign with white text&#10;&#10;Description automatically generated">
            <a:extLst>
              <a:ext uri="{FF2B5EF4-FFF2-40B4-BE49-F238E27FC236}">
                <a16:creationId xmlns:a16="http://schemas.microsoft.com/office/drawing/2014/main" id="{2ED0563D-5244-190E-2591-7F7DA658EFEF}"/>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A484-DFAF-718B-FFFD-7BA8FCF9CD49}"/>
              </a:ext>
            </a:extLst>
          </p:cNvPr>
          <p:cNvSpPr>
            <a:spLocks noGrp="1"/>
          </p:cNvSpPr>
          <p:nvPr>
            <p:ph type="title"/>
          </p:nvPr>
        </p:nvSpPr>
        <p:spPr/>
        <p:txBody>
          <a:bodyPr/>
          <a:lstStyle/>
          <a:p>
            <a:r>
              <a:rPr lang="en-US" dirty="0"/>
              <a:t>Guidelines on Topic</a:t>
            </a:r>
          </a:p>
        </p:txBody>
      </p:sp>
      <p:sp>
        <p:nvSpPr>
          <p:cNvPr id="4" name="Heptagon 3">
            <a:extLst>
              <a:ext uri="{FF2B5EF4-FFF2-40B4-BE49-F238E27FC236}">
                <a16:creationId xmlns:a16="http://schemas.microsoft.com/office/drawing/2014/main" id="{5DDAFF19-205A-616C-AB52-E9B1AA63D513}"/>
              </a:ext>
            </a:extLst>
          </p:cNvPr>
          <p:cNvSpPr/>
          <p:nvPr/>
        </p:nvSpPr>
        <p:spPr>
          <a:xfrm>
            <a:off x="2063675" y="1548204"/>
            <a:ext cx="1665642"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a:t>
            </a:r>
          </a:p>
          <a:p>
            <a:pPr algn="ctr"/>
            <a:r>
              <a:rPr lang="en-US" dirty="0"/>
              <a:t>Approve</a:t>
            </a:r>
          </a:p>
        </p:txBody>
      </p:sp>
      <p:sp>
        <p:nvSpPr>
          <p:cNvPr id="5" name="Heptagon 4">
            <a:extLst>
              <a:ext uri="{FF2B5EF4-FFF2-40B4-BE49-F238E27FC236}">
                <a16:creationId xmlns:a16="http://schemas.microsoft.com/office/drawing/2014/main" id="{3A50AD6F-72A1-61DB-5322-54936BC24E3F}"/>
              </a:ext>
            </a:extLst>
          </p:cNvPr>
          <p:cNvSpPr/>
          <p:nvPr/>
        </p:nvSpPr>
        <p:spPr>
          <a:xfrm>
            <a:off x="1954758" y="3816276"/>
            <a:ext cx="1665642" cy="1369808"/>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t>
            </a:r>
          </a:p>
          <a:p>
            <a:pPr algn="ctr"/>
            <a:r>
              <a:rPr lang="en-US" dirty="0"/>
              <a:t>Re-create</a:t>
            </a:r>
          </a:p>
        </p:txBody>
      </p:sp>
      <p:sp>
        <p:nvSpPr>
          <p:cNvPr id="6" name="Heptagon 5">
            <a:extLst>
              <a:ext uri="{FF2B5EF4-FFF2-40B4-BE49-F238E27FC236}">
                <a16:creationId xmlns:a16="http://schemas.microsoft.com/office/drawing/2014/main" id="{38DB705D-6306-7001-63D2-37F901651B1C}"/>
              </a:ext>
            </a:extLst>
          </p:cNvPr>
          <p:cNvSpPr/>
          <p:nvPr/>
        </p:nvSpPr>
        <p:spPr>
          <a:xfrm>
            <a:off x="4092388" y="3768316"/>
            <a:ext cx="1589442"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a:t>
            </a:r>
          </a:p>
          <a:p>
            <a:pPr algn="ctr"/>
            <a:r>
              <a:rPr lang="en-US" dirty="0"/>
              <a:t>Improve</a:t>
            </a:r>
          </a:p>
        </p:txBody>
      </p:sp>
      <p:sp>
        <p:nvSpPr>
          <p:cNvPr id="7" name="Heptagon 6">
            <a:extLst>
              <a:ext uri="{FF2B5EF4-FFF2-40B4-BE49-F238E27FC236}">
                <a16:creationId xmlns:a16="http://schemas.microsoft.com/office/drawing/2014/main" id="{5F1B4FB1-0DBF-71AA-4846-6B8ADC546A39}"/>
              </a:ext>
            </a:extLst>
          </p:cNvPr>
          <p:cNvSpPr/>
          <p:nvPr/>
        </p:nvSpPr>
        <p:spPr>
          <a:xfrm>
            <a:off x="4000500" y="1548203"/>
            <a:ext cx="1773219"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t>
            </a:r>
          </a:p>
          <a:p>
            <a:pPr algn="ctr"/>
            <a:r>
              <a:rPr lang="en-US" dirty="0"/>
              <a:t>create</a:t>
            </a:r>
          </a:p>
        </p:txBody>
      </p:sp>
      <p:sp>
        <p:nvSpPr>
          <p:cNvPr id="8" name="Heptagon 7">
            <a:extLst>
              <a:ext uri="{FF2B5EF4-FFF2-40B4-BE49-F238E27FC236}">
                <a16:creationId xmlns:a16="http://schemas.microsoft.com/office/drawing/2014/main" id="{92F900A3-CFA0-F98B-94FA-B971C175BCF8}"/>
              </a:ext>
            </a:extLst>
          </p:cNvPr>
          <p:cNvSpPr/>
          <p:nvPr/>
        </p:nvSpPr>
        <p:spPr>
          <a:xfrm>
            <a:off x="2977629" y="2744096"/>
            <a:ext cx="1773219" cy="1369808"/>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
            </a:r>
          </a:p>
          <a:p>
            <a:pPr algn="ctr"/>
            <a:r>
              <a:rPr lang="en-US" dirty="0"/>
              <a:t>Disprove</a:t>
            </a:r>
          </a:p>
        </p:txBody>
      </p:sp>
    </p:spTree>
    <p:extLst>
      <p:ext uri="{BB962C8B-B14F-4D97-AF65-F5344CB8AC3E}">
        <p14:creationId xmlns:p14="http://schemas.microsoft.com/office/powerpoint/2010/main" val="3567103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25F86675-1B78-0F39-B705-1BF6F01944C2}"/>
              </a:ext>
            </a:extLst>
          </p:cNvPr>
          <p:cNvPicPr>
            <a:picLocks noChangeAspect="1"/>
          </p:cNvPicPr>
          <p:nvPr/>
        </p:nvPicPr>
        <p:blipFill>
          <a:blip r:embed="rId3"/>
          <a:stretch>
            <a:fillRect/>
          </a:stretch>
        </p:blipFill>
        <p:spPr>
          <a:xfrm>
            <a:off x="6096000" y="715963"/>
            <a:ext cx="6094224" cy="5236263"/>
          </a:xfrm>
          <a:prstGeom prst="rect">
            <a:avLst/>
          </a:prstGeom>
        </p:spPr>
      </p:pic>
      <p:sp>
        <p:nvSpPr>
          <p:cNvPr id="3" name="Title 2">
            <a:extLst>
              <a:ext uri="{FF2B5EF4-FFF2-40B4-BE49-F238E27FC236}">
                <a16:creationId xmlns:a16="http://schemas.microsoft.com/office/drawing/2014/main" id="{158B51BF-780C-45D4-A1D0-32D55EA0F2B4}"/>
              </a:ext>
            </a:extLst>
          </p:cNvPr>
          <p:cNvSpPr>
            <a:spLocks noGrp="1"/>
          </p:cNvSpPr>
          <p:nvPr>
            <p:ph type="title"/>
          </p:nvPr>
        </p:nvSpPr>
        <p:spPr>
          <a:xfrm>
            <a:off x="761999" y="715963"/>
            <a:ext cx="6284259" cy="1189038"/>
          </a:xfrm>
        </p:spPr>
        <p:txBody>
          <a:bodyPr/>
          <a:lstStyle/>
          <a:p>
            <a:r>
              <a:rPr lang="en-GB" dirty="0"/>
              <a:t>Conclusion and Future Work</a:t>
            </a:r>
            <a:endParaRPr lang="en-US" dirty="0"/>
          </a:p>
        </p:txBody>
      </p:sp>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762000" y="1905000"/>
            <a:ext cx="5334000" cy="3276600"/>
          </a:xfrm>
        </p:spPr>
        <p:txBody>
          <a:bodyPr vert="horz" lIns="91440" tIns="45720" rIns="91440" bIns="45720" rtlCol="0" anchor="t">
            <a:normAutofit lnSpcReduction="10000"/>
          </a:bodyPr>
          <a:lstStyle/>
          <a:p>
            <a:r>
              <a:rPr lang="en-GB" dirty="0"/>
              <a:t>Conclusion: Personalized fitness applications can significantly enhance user engagement and improve health outcomes for obese and sedentary individuals.</a:t>
            </a:r>
          </a:p>
          <a:p>
            <a:endParaRPr lang="en-GB" dirty="0"/>
          </a:p>
          <a:p>
            <a:r>
              <a:rPr lang="en-GB" dirty="0"/>
              <a:t>Future Work:</a:t>
            </a:r>
          </a:p>
          <a:p>
            <a:pPr marL="285750" indent="-285750">
              <a:buFont typeface="Arial" panose="020B0604020202020204" pitchFamily="34" charset="0"/>
              <a:buChar char="•"/>
            </a:pPr>
            <a:r>
              <a:rPr lang="en-GB" dirty="0"/>
              <a:t>Include mobile app integration.</a:t>
            </a:r>
          </a:p>
          <a:p>
            <a:pPr marL="285750" indent="-285750">
              <a:buFont typeface="Arial" panose="020B0604020202020204" pitchFamily="34" charset="0"/>
              <a:buChar char="•"/>
            </a:pPr>
            <a:r>
              <a:rPr lang="en-GB" dirty="0"/>
              <a:t>Add real-time tracking using wearables.</a:t>
            </a:r>
          </a:p>
          <a:p>
            <a:pPr marL="285750" indent="-285750">
              <a:buFont typeface="Arial" panose="020B0604020202020204" pitchFamily="34" charset="0"/>
              <a:buChar char="•"/>
            </a:pPr>
            <a:r>
              <a:rPr lang="en-GB" dirty="0"/>
              <a:t>Expand recommendations to include mental health and lifestyle changes.</a:t>
            </a:r>
          </a:p>
        </p:txBody>
      </p:sp>
      <p:pic>
        <p:nvPicPr>
          <p:cNvPr id="5" name="Picture 4" descr="A black and yellow sign with white text&#10;&#10;Description automatically generated">
            <a:extLst>
              <a:ext uri="{FF2B5EF4-FFF2-40B4-BE49-F238E27FC236}">
                <a16:creationId xmlns:a16="http://schemas.microsoft.com/office/drawing/2014/main" id="{F3E76784-667E-23B9-E95D-4D3332EE675F}"/>
              </a:ext>
            </a:extLst>
          </p:cNvPr>
          <p:cNvPicPr>
            <a:picLocks noChangeAspect="1"/>
          </p:cNvPicPr>
          <p:nvPr/>
        </p:nvPicPr>
        <p:blipFill>
          <a:blip r:embed="rId4"/>
          <a:stretch>
            <a:fillRect/>
          </a:stretch>
        </p:blipFill>
        <p:spPr>
          <a:xfrm>
            <a:off x="0" y="0"/>
            <a:ext cx="1855694" cy="695885"/>
          </a:xfrm>
          <a:prstGeom prst="rect">
            <a:avLst/>
          </a:prstGeom>
        </p:spPr>
      </p:pic>
    </p:spTree>
    <p:extLst>
      <p:ext uri="{BB962C8B-B14F-4D97-AF65-F5344CB8AC3E}">
        <p14:creationId xmlns:p14="http://schemas.microsoft.com/office/powerpoint/2010/main" val="198802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4DF8623F-27DE-B4FD-718C-B47C49BB67F9}"/>
              </a:ext>
            </a:extLst>
          </p:cNvPr>
          <p:cNvPicPr>
            <a:picLocks noChangeAspect="1"/>
          </p:cNvPicPr>
          <p:nvPr/>
        </p:nvPicPr>
        <p:blipFill>
          <a:blip r:embed="rId2"/>
          <a:stretch>
            <a:fillRect/>
          </a:stretch>
        </p:blipFill>
        <p:spPr>
          <a:xfrm>
            <a:off x="1" y="0"/>
            <a:ext cx="12192000" cy="6902271"/>
          </a:xfrm>
          <a:prstGeom prst="rect">
            <a:avLst/>
          </a:prstGeom>
        </p:spPr>
      </p:pic>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717672" y="3893278"/>
            <a:ext cx="9141397" cy="615553"/>
          </a:xfrm>
        </p:spPr>
        <p:txBody>
          <a:bodyPr/>
          <a:lstStyle/>
          <a:p>
            <a:r>
              <a:rPr lang="en-US" dirty="0">
                <a:solidFill>
                  <a:srgbClr val="FFC000"/>
                </a:solidFill>
              </a:rPr>
              <a:t>Conclusion</a:t>
            </a:r>
          </a:p>
        </p:txBody>
      </p:sp>
      <p:pic>
        <p:nvPicPr>
          <p:cNvPr id="2" name="Picture 1" descr="A black and yellow sign with white text&#10;&#10;Description automatically generated">
            <a:extLst>
              <a:ext uri="{FF2B5EF4-FFF2-40B4-BE49-F238E27FC236}">
                <a16:creationId xmlns:a16="http://schemas.microsoft.com/office/drawing/2014/main" id="{FF5EE75E-8DF9-4FCB-5419-E77667A20BE7}"/>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424476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A36B3A-558B-413E-877B-7275290AB783}"/>
              </a:ext>
            </a:extLst>
          </p:cNvPr>
          <p:cNvSpPr>
            <a:spLocks noGrp="1"/>
          </p:cNvSpPr>
          <p:nvPr>
            <p:ph type="title"/>
          </p:nvPr>
        </p:nvSpPr>
        <p:spPr>
          <a:xfrm>
            <a:off x="5199742" y="715961"/>
            <a:ext cx="6477000" cy="1189037"/>
          </a:xfrm>
        </p:spPr>
        <p:txBody>
          <a:bodyPr/>
          <a:lstStyle/>
          <a:p>
            <a:r>
              <a:rPr lang="en-US" dirty="0"/>
              <a:t>References</a:t>
            </a:r>
          </a:p>
        </p:txBody>
      </p:sp>
      <p:sp>
        <p:nvSpPr>
          <p:cNvPr id="3" name="Text Placeholder 2">
            <a:extLst>
              <a:ext uri="{FF2B5EF4-FFF2-40B4-BE49-F238E27FC236}">
                <a16:creationId xmlns:a16="http://schemas.microsoft.com/office/drawing/2014/main" id="{68675CE5-70A2-411D-881E-7B75B82931F4}"/>
              </a:ext>
            </a:extLst>
          </p:cNvPr>
          <p:cNvSpPr>
            <a:spLocks noGrp="1"/>
          </p:cNvSpPr>
          <p:nvPr>
            <p:ph type="body" sz="quarter" idx="11"/>
          </p:nvPr>
        </p:nvSpPr>
        <p:spPr>
          <a:xfrm>
            <a:off x="5199743" y="1905000"/>
            <a:ext cx="6477000" cy="3276600"/>
          </a:xfrm>
        </p:spPr>
        <p:txBody>
          <a:bodyPr/>
          <a:lstStyle/>
          <a:p>
            <a:pPr algn="just"/>
            <a:r>
              <a:rPr lang="en-GB" sz="1800" kern="100" dirty="0">
                <a:effectLst/>
                <a:latin typeface="Calibri" panose="020F0502020204030204" pitchFamily="34" charset="0"/>
                <a:ea typeface="Times New Roman" panose="02020603050405020304" pitchFamily="18" charset="0"/>
              </a:rPr>
              <a:t>Agrawal, S. (2024). Revolutionizing Cardiovascular Health: A Machine Learning Approach for Predictive Analysis and Personalized Intervention in Heart Disease. </a:t>
            </a:r>
            <a:r>
              <a:rPr lang="en-GB" sz="1800" i="1" kern="100" dirty="0">
                <a:effectLst/>
                <a:latin typeface="Calibri" panose="020F0502020204030204" pitchFamily="34" charset="0"/>
                <a:ea typeface="Times New Roman" panose="02020603050405020304" pitchFamily="18" charset="0"/>
              </a:rPr>
              <a:t>International Journal for Research in Applied Science and Engineering Technology</a:t>
            </a:r>
            <a:r>
              <a:rPr lang="en-GB" sz="1800" kern="100" dirty="0">
                <a:effectLst/>
                <a:latin typeface="Calibri" panose="020F0502020204030204" pitchFamily="34" charset="0"/>
                <a:ea typeface="Times New Roman" panose="02020603050405020304" pitchFamily="18" charset="0"/>
              </a:rPr>
              <a:t>, 12(3), pp.233–246.</a:t>
            </a:r>
            <a:endParaRPr lang="en-GB" sz="1800" kern="100" dirty="0">
              <a:effectLst/>
              <a:latin typeface="Calibri" panose="020F0502020204030204" pitchFamily="34" charset="0"/>
              <a:ea typeface="Aptos" panose="020B0004020202020204" pitchFamily="34" charset="0"/>
            </a:endParaRPr>
          </a:p>
          <a:p>
            <a:pPr algn="just"/>
            <a:r>
              <a:rPr lang="en-GB" sz="1800" kern="100" dirty="0">
                <a:effectLst/>
                <a:latin typeface="Calibri" panose="020F0502020204030204" pitchFamily="34" charset="0"/>
                <a:ea typeface="Times New Roman" panose="02020603050405020304" pitchFamily="18" charset="0"/>
              </a:rPr>
              <a:t>Thomas, D.M. et al. (2024b). Transforming Big Data into AI-ready data for nutrition and obesity research. </a:t>
            </a:r>
            <a:r>
              <a:rPr lang="en-GB" sz="1800" i="1" kern="100" dirty="0">
                <a:effectLst/>
                <a:latin typeface="Calibri" panose="020F0502020204030204" pitchFamily="34" charset="0"/>
                <a:ea typeface="Times New Roman" panose="02020603050405020304" pitchFamily="18" charset="0"/>
              </a:rPr>
              <a:t>Obesity</a:t>
            </a:r>
            <a:r>
              <a:rPr lang="en-GB" sz="1800" kern="100" dirty="0">
                <a:effectLst/>
                <a:latin typeface="Calibri" panose="020F0502020204030204" pitchFamily="34" charset="0"/>
                <a:ea typeface="Times New Roman" panose="02020603050405020304" pitchFamily="18" charset="0"/>
              </a:rPr>
              <a:t>, 32(5), pp.857–870.</a:t>
            </a:r>
            <a:endParaRPr lang="en-GB" sz="1800" kern="100" dirty="0">
              <a:effectLst/>
              <a:latin typeface="Calibri" panose="020F0502020204030204" pitchFamily="34" charset="0"/>
              <a:ea typeface="Aptos" panose="020B0004020202020204" pitchFamily="34" charset="0"/>
            </a:endParaRPr>
          </a:p>
          <a:p>
            <a:pPr algn="just"/>
            <a:r>
              <a:rPr lang="en-GB" sz="1800" kern="100" dirty="0">
                <a:effectLst/>
                <a:latin typeface="Calibri" panose="020F0502020204030204" pitchFamily="34" charset="0"/>
                <a:ea typeface="Times New Roman" panose="02020603050405020304" pitchFamily="18" charset="0"/>
              </a:rPr>
              <a:t>Watts, J. et al. (2024). Adapting Random Forests to Predict Obesity-Associated Gene Expression. In </a:t>
            </a:r>
            <a:r>
              <a:rPr lang="en-GB" sz="1800" i="1" kern="100" dirty="0">
                <a:effectLst/>
                <a:latin typeface="Calibri" panose="020F0502020204030204" pitchFamily="34" charset="0"/>
                <a:ea typeface="Times New Roman" panose="02020603050405020304" pitchFamily="18" charset="0"/>
              </a:rPr>
              <a:t>Proceedings of the Annual International Conference of the IEEE Engineering in Medicine and Biology Society, EMBS</a:t>
            </a:r>
            <a:r>
              <a:rPr lang="en-GB" sz="1800" kern="100" dirty="0">
                <a:effectLst/>
                <a:latin typeface="Calibri" panose="020F0502020204030204" pitchFamily="34" charset="0"/>
                <a:ea typeface="Times New Roman" panose="02020603050405020304" pitchFamily="18" charset="0"/>
              </a:rPr>
              <a:t>. Institute of Electrical and Electronics Engineers Inc., pp. 4407–4410.</a:t>
            </a:r>
          </a:p>
          <a:p>
            <a:pPr algn="just"/>
            <a:endParaRPr lang="en-GB" sz="1800" kern="100" dirty="0">
              <a:effectLst/>
              <a:latin typeface="Calibri" panose="020F0502020204030204" pitchFamily="34" charset="0"/>
              <a:ea typeface="Aptos" panose="020B0004020202020204" pitchFamily="34" charset="0"/>
            </a:endParaRPr>
          </a:p>
          <a:p>
            <a:pPr algn="just"/>
            <a:endParaRPr lang="en-GB" sz="1800" kern="100" dirty="0">
              <a:effectLst/>
              <a:latin typeface="Calibri" panose="020F0502020204030204" pitchFamily="34" charset="0"/>
              <a:ea typeface="Aptos" panose="020B0004020202020204" pitchFamily="34" charset="0"/>
            </a:endParaRPr>
          </a:p>
          <a:p>
            <a:endParaRPr lang="en-US" dirty="0"/>
          </a:p>
          <a:p>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CC200E5C-F5FF-E36F-14AC-86F8513019B9}"/>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366527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3B556-3106-CC92-B98F-AE293C74EB67}"/>
              </a:ext>
            </a:extLst>
          </p:cNvPr>
          <p:cNvSpPr>
            <a:spLocks noGrp="1"/>
          </p:cNvSpPr>
          <p:nvPr>
            <p:ph type="title"/>
          </p:nvPr>
        </p:nvSpPr>
        <p:spPr>
          <a:xfrm>
            <a:off x="762000" y="0"/>
            <a:ext cx="6477000" cy="1189038"/>
          </a:xfrm>
        </p:spPr>
        <p:txBody>
          <a:bodyPr/>
          <a:lstStyle/>
          <a:p>
            <a:r>
              <a:rPr lang="en-US" dirty="0"/>
              <a:t>Abstract</a:t>
            </a:r>
          </a:p>
        </p:txBody>
      </p:sp>
      <p:sp>
        <p:nvSpPr>
          <p:cNvPr id="3" name="Text Placeholder 2">
            <a:extLst>
              <a:ext uri="{FF2B5EF4-FFF2-40B4-BE49-F238E27FC236}">
                <a16:creationId xmlns:a16="http://schemas.microsoft.com/office/drawing/2014/main" id="{097E60A4-2618-12ED-FA74-689D19D05BB5}"/>
              </a:ext>
            </a:extLst>
          </p:cNvPr>
          <p:cNvSpPr>
            <a:spLocks noGrp="1"/>
          </p:cNvSpPr>
          <p:nvPr>
            <p:ph type="body" sz="quarter" idx="11"/>
          </p:nvPr>
        </p:nvSpPr>
        <p:spPr>
          <a:xfrm>
            <a:off x="161365" y="462579"/>
            <a:ext cx="6970955" cy="4744121"/>
          </a:xfrm>
        </p:spPr>
        <p:txBody>
          <a:bodyPr/>
          <a:lstStyle/>
          <a:p>
            <a:pPr algn="l"/>
            <a:r>
              <a:rPr lang="en-GB" b="0" i="0" u="none" strike="noStrike" dirty="0">
                <a:solidFill>
                  <a:srgbClr val="000000"/>
                </a:solidFill>
                <a:effectLst/>
              </a:rPr>
              <a:t>Obesity and sedentary lifestyles are leading global health issues, contributing to chronic diseases such as cardiovascular conditions and diabetes. Traditional fitness plans often fail to address individual needs, resulting in low adherence and suboptimal outcomes. This study presents the development of a </a:t>
            </a:r>
            <a:r>
              <a:rPr lang="en-GB" b="1" i="0" u="none" strike="noStrike" dirty="0">
                <a:solidFill>
                  <a:srgbClr val="000000"/>
                </a:solidFill>
                <a:effectLst/>
              </a:rPr>
              <a:t>data-driven personalized fitness web application</a:t>
            </a:r>
            <a:r>
              <a:rPr lang="en-GB" b="0" i="0" u="none" strike="noStrike" dirty="0">
                <a:solidFill>
                  <a:srgbClr val="000000"/>
                </a:solidFill>
                <a:effectLst/>
              </a:rPr>
              <a:t> for obese and sedentary individuals using the Django framework and machine learning techniques.</a:t>
            </a:r>
          </a:p>
          <a:p>
            <a:pPr algn="l"/>
            <a:r>
              <a:rPr lang="en-GB" b="0" i="0" u="none" strike="noStrike" dirty="0">
                <a:solidFill>
                  <a:srgbClr val="000000"/>
                </a:solidFill>
                <a:effectLst/>
              </a:rPr>
              <a:t>By leveraging user data and secondary datasets, the application provides tailored fitness and dietary recommendations based on individual profiles. The Gradient Boosting model achieved superior predictive accuracy (MSE: 0.1868, 92.5% accuracy), outperforming other machine learning algorithms. The system's usability and impact were validated through user feedback and engagement metrics, demonstrating significant potential to enhance health outcomes.</a:t>
            </a:r>
          </a:p>
          <a:p>
            <a:pPr algn="l"/>
            <a:r>
              <a:rPr lang="en-GB" b="0" i="0" u="none" strike="noStrike" dirty="0">
                <a:solidFill>
                  <a:srgbClr val="000000"/>
                </a:solidFill>
                <a:effectLst/>
              </a:rPr>
              <a:t>This research emphasizes the importance of combining advanced machine learning techniques with user-</a:t>
            </a:r>
            <a:r>
              <a:rPr lang="en-GB" b="0" i="0" u="none" strike="noStrike" dirty="0" err="1">
                <a:solidFill>
                  <a:srgbClr val="000000"/>
                </a:solidFill>
                <a:effectLst/>
              </a:rPr>
              <a:t>centered</a:t>
            </a:r>
            <a:r>
              <a:rPr lang="en-GB" b="0" i="0" u="none" strike="noStrike" dirty="0">
                <a:solidFill>
                  <a:srgbClr val="000000"/>
                </a:solidFill>
                <a:effectLst/>
              </a:rPr>
              <a:t> design to create scalable, impactful digital health interventions. The proposed application offers a novel, practical solution to a critical public health challenge, with opportunities for future integration of real-time wearable technology and clinical validation.</a:t>
            </a:r>
          </a:p>
          <a:p>
            <a:endParaRPr lang="en-US" dirty="0"/>
          </a:p>
        </p:txBody>
      </p:sp>
      <p:sp>
        <p:nvSpPr>
          <p:cNvPr id="4" name="Rounded Rectangle 3">
            <a:extLst>
              <a:ext uri="{FF2B5EF4-FFF2-40B4-BE49-F238E27FC236}">
                <a16:creationId xmlns:a16="http://schemas.microsoft.com/office/drawing/2014/main" id="{C3D47E45-D8B4-4040-E222-1436DC016386}"/>
              </a:ext>
            </a:extLst>
          </p:cNvPr>
          <p:cNvSpPr/>
          <p:nvPr/>
        </p:nvSpPr>
        <p:spPr>
          <a:xfrm>
            <a:off x="7401260" y="699247"/>
            <a:ext cx="2893807" cy="4066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lnSpc>
                <a:spcPts val="1080"/>
              </a:lnSpc>
            </a:pPr>
            <a:r>
              <a:rPr lang="en-GB" b="0" i="0" u="none" strike="noStrike" dirty="0">
                <a:solidFill>
                  <a:srgbClr val="FFFFFF"/>
                </a:solidFill>
                <a:effectLst/>
                <a:latin typeface="-webkit-standard"/>
              </a:rPr>
              <a:t>Abstract (Brevity / Short)</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Purpose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Structure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Overview</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Informative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Standalone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Keywords</a:t>
            </a:r>
          </a:p>
        </p:txBody>
      </p:sp>
    </p:spTree>
    <p:extLst>
      <p:ext uri="{BB962C8B-B14F-4D97-AF65-F5344CB8AC3E}">
        <p14:creationId xmlns:p14="http://schemas.microsoft.com/office/powerpoint/2010/main" val="76694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DAA62-4023-B75A-825F-A54999317D8C}"/>
              </a:ext>
            </a:extLst>
          </p:cNvPr>
          <p:cNvSpPr>
            <a:spLocks noGrp="1"/>
          </p:cNvSpPr>
          <p:nvPr>
            <p:ph type="title"/>
          </p:nvPr>
        </p:nvSpPr>
        <p:spPr/>
        <p:txBody>
          <a:bodyPr/>
          <a:lstStyle/>
          <a:p>
            <a:r>
              <a:rPr lang="en-US" dirty="0"/>
              <a:t>Keywords</a:t>
            </a:r>
          </a:p>
        </p:txBody>
      </p:sp>
      <p:sp>
        <p:nvSpPr>
          <p:cNvPr id="3" name="Text Placeholder 2">
            <a:extLst>
              <a:ext uri="{FF2B5EF4-FFF2-40B4-BE49-F238E27FC236}">
                <a16:creationId xmlns:a16="http://schemas.microsoft.com/office/drawing/2014/main" id="{5C90E9DF-0173-C370-0F54-60F8F020F1EE}"/>
              </a:ext>
            </a:extLst>
          </p:cNvPr>
          <p:cNvSpPr>
            <a:spLocks noGrp="1"/>
          </p:cNvSpPr>
          <p:nvPr>
            <p:ph type="body" sz="quarter" idx="11"/>
          </p:nvPr>
        </p:nvSpPr>
        <p:spPr/>
        <p:txBody>
          <a:bodyPr/>
          <a:lstStyle/>
          <a:p>
            <a:r>
              <a:rPr lang="en-GB" b="0" i="0" u="none" strike="noStrike" dirty="0">
                <a:solidFill>
                  <a:srgbClr val="000000"/>
                </a:solidFill>
                <a:effectLst/>
                <a:latin typeface="-webkit-standard"/>
              </a:rPr>
              <a:t>Obesity, Sedentary Lifestyle, Personalized Fitness, Machine Learning, Django Framework, Gradient Boosting, Health Interventions, User Engagement, Data-Driven Recommendations</a:t>
            </a:r>
            <a:endParaRPr lang="en-US" dirty="0"/>
          </a:p>
        </p:txBody>
      </p:sp>
    </p:spTree>
    <p:extLst>
      <p:ext uri="{BB962C8B-B14F-4D97-AF65-F5344CB8AC3E}">
        <p14:creationId xmlns:p14="http://schemas.microsoft.com/office/powerpoint/2010/main" val="265106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1"/>
            <a:ext cx="6477000" cy="1189038"/>
          </a:xfrm>
        </p:spPr>
        <p:txBody>
          <a:bodyPr/>
          <a:lstStyle/>
          <a:p>
            <a:r>
              <a:rPr lang="en-US"/>
              <a:t>Introduction</a:t>
            </a:r>
            <a:endParaRPr lang="en-US" dirty="0"/>
          </a:p>
        </p:txBody>
      </p:sp>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676402"/>
            <a:ext cx="6340929" cy="4011704"/>
          </a:xfrm>
        </p:spPr>
        <p:txBody>
          <a:bodyPr/>
          <a:lstStyle/>
          <a:p>
            <a:pPr marL="0" lvl="1" indent="0" algn="just">
              <a:buNone/>
            </a:pPr>
            <a:r>
              <a:rPr lang="en-GB" sz="1800" kern="100" dirty="0">
                <a:effectLst/>
                <a:latin typeface="Calibri" panose="020F0502020204030204" pitchFamily="34" charset="0"/>
                <a:ea typeface="Aptos" panose="020B0004020202020204" pitchFamily="34" charset="0"/>
              </a:rPr>
              <a:t>The World Health Organization (WHO) has officially designated obesity as the most significant danger to the health of westernised countries. According to WHO, around 40% of adults in the United States are categorised as obese.</a:t>
            </a:r>
          </a:p>
          <a:p>
            <a:pPr marL="0" lvl="1" indent="0" algn="just">
              <a:buNone/>
            </a:pPr>
            <a:r>
              <a:rPr lang="en-GB" dirty="0"/>
              <a:t>Increasing rates of obesity and sedentary </a:t>
            </a:r>
            <a:r>
              <a:rPr lang="en-GB" dirty="0" err="1"/>
              <a:t>behavior</a:t>
            </a:r>
            <a:r>
              <a:rPr lang="en-GB" dirty="0"/>
              <a:t> globally lead to chronic health issues like cardiovascular diseases, diabetes, and hypertension</a:t>
            </a:r>
            <a:endParaRPr lang="en-US" altLang="en-US" dirty="0"/>
          </a:p>
          <a:p>
            <a:pPr marL="0" lvl="1" indent="0" algn="just">
              <a:buNone/>
            </a:pPr>
            <a:endParaRPr lang="en-GB" dirty="0"/>
          </a:p>
          <a:p>
            <a:pPr marL="0" lvl="1" indent="0" algn="just">
              <a:buNone/>
            </a:pPr>
            <a:r>
              <a:rPr lang="en-GB" dirty="0"/>
              <a:t>Traditional fitness systems lack personalization, resulting in poor adherence and suboptimal outcomes for individuals with specific needs such as obesity</a:t>
            </a:r>
            <a:endParaRPr lang="en-US" dirty="0"/>
          </a:p>
        </p:txBody>
      </p:sp>
      <p:pic>
        <p:nvPicPr>
          <p:cNvPr id="3" name="Picture 2" descr="A black and yellow sign with white text&#10;&#10;Description automatically generated">
            <a:extLst>
              <a:ext uri="{FF2B5EF4-FFF2-40B4-BE49-F238E27FC236}">
                <a16:creationId xmlns:a16="http://schemas.microsoft.com/office/drawing/2014/main" id="{FF67BE50-8C72-6AFF-9F16-EB7C60B63CE9}"/>
              </a:ext>
            </a:extLst>
          </p:cNvPr>
          <p:cNvPicPr>
            <a:picLocks noChangeAspect="1"/>
          </p:cNvPicPr>
          <p:nvPr/>
        </p:nvPicPr>
        <p:blipFill>
          <a:blip r:embed="rId2"/>
          <a:stretch>
            <a:fillRect/>
          </a:stretch>
        </p:blipFill>
        <p:spPr>
          <a:xfrm>
            <a:off x="0" y="0"/>
            <a:ext cx="1855694" cy="695885"/>
          </a:xfrm>
          <a:prstGeom prst="rect">
            <a:avLst/>
          </a:prstGeom>
        </p:spPr>
      </p:pic>
      <p:sp>
        <p:nvSpPr>
          <p:cNvPr id="5" name="Rounded Rectangle 4">
            <a:extLst>
              <a:ext uri="{FF2B5EF4-FFF2-40B4-BE49-F238E27FC236}">
                <a16:creationId xmlns:a16="http://schemas.microsoft.com/office/drawing/2014/main" id="{D02CC4EC-91D4-2783-3400-EC05D73FB740}"/>
              </a:ext>
            </a:extLst>
          </p:cNvPr>
          <p:cNvSpPr/>
          <p:nvPr/>
        </p:nvSpPr>
        <p:spPr>
          <a:xfrm>
            <a:off x="7379745" y="1600200"/>
            <a:ext cx="3151990" cy="36576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lnSpc>
                <a:spcPts val="1080"/>
              </a:lnSpc>
            </a:pPr>
            <a:r>
              <a:rPr lang="en-GB" b="0" i="0" u="none" strike="noStrike" dirty="0">
                <a:solidFill>
                  <a:srgbClr val="FFFFFF"/>
                </a:solidFill>
                <a:effectLst/>
                <a:latin typeface="-webkit-standard"/>
              </a:rPr>
              <a:t>Introduction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webkit-standard"/>
              </a:rPr>
              <a:t> </a:t>
            </a: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Aim</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Question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Objectives</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Summary of Proposal</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Contribution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Novelty Itemised</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Summary of Chapters</a:t>
            </a:r>
          </a:p>
          <a:p>
            <a:pPr algn="ctr"/>
            <a:endParaRPr lang="en-US" dirty="0"/>
          </a:p>
        </p:txBody>
      </p:sp>
    </p:spTree>
    <p:extLst>
      <p:ext uri="{BB962C8B-B14F-4D97-AF65-F5344CB8AC3E}">
        <p14:creationId xmlns:p14="http://schemas.microsoft.com/office/powerpoint/2010/main" val="46166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762000" y="715964"/>
            <a:ext cx="10591800" cy="646332"/>
          </a:xfrm>
        </p:spPr>
        <p:txBody>
          <a:bodyPr/>
          <a:lstStyle/>
          <a:p>
            <a:r>
              <a:rPr lang="en-US" dirty="0"/>
              <a:t>Research Aim</a:t>
            </a:r>
          </a:p>
        </p:txBody>
      </p:sp>
      <p:sp>
        <p:nvSpPr>
          <p:cNvPr id="11" name="Text Placeholder 10">
            <a:extLst>
              <a:ext uri="{FF2B5EF4-FFF2-40B4-BE49-F238E27FC236}">
                <a16:creationId xmlns:a16="http://schemas.microsoft.com/office/drawing/2014/main" id="{4C6A9FD9-630E-44B9-BED8-AFEA6C84A88B}"/>
              </a:ext>
            </a:extLst>
          </p:cNvPr>
          <p:cNvSpPr>
            <a:spLocks noGrp="1"/>
          </p:cNvSpPr>
          <p:nvPr>
            <p:ph type="body" sz="quarter" idx="11"/>
          </p:nvPr>
        </p:nvSpPr>
        <p:spPr>
          <a:xfrm>
            <a:off x="762000" y="1467209"/>
            <a:ext cx="10667999" cy="2365203"/>
          </a:xfrm>
        </p:spPr>
        <p:txBody>
          <a:bodyPr/>
          <a:lstStyle/>
          <a:p>
            <a:pPr marL="285750" indent="-285750">
              <a:buFont typeface="Arial" panose="020B0604020202020204" pitchFamily="34" charset="0"/>
              <a:buChar char="•"/>
            </a:pPr>
            <a:r>
              <a:rPr lang="en-GB" dirty="0"/>
              <a:t>To develop a </a:t>
            </a:r>
            <a:r>
              <a:rPr lang="en-GB" b="1" dirty="0"/>
              <a:t>personalized fitness web application</a:t>
            </a:r>
            <a:r>
              <a:rPr lang="en-GB" dirty="0"/>
              <a:t> tailored to the needs of obese and sedentary individuals.</a:t>
            </a:r>
          </a:p>
          <a:p>
            <a:pPr marL="285750" indent="-285750">
              <a:buFont typeface="Arial" panose="020B0604020202020204" pitchFamily="34" charset="0"/>
              <a:buChar char="•"/>
            </a:pPr>
            <a:r>
              <a:rPr lang="en-GB" dirty="0"/>
              <a:t>Enhance health outcomes through </a:t>
            </a:r>
            <a:r>
              <a:rPr lang="en-GB" b="1" dirty="0"/>
              <a:t>data-driven recommendations</a:t>
            </a:r>
            <a:r>
              <a:rPr lang="en-GB" dirty="0"/>
              <a:t> using machine learning and Django</a:t>
            </a:r>
          </a:p>
        </p:txBody>
      </p:sp>
      <p:pic>
        <p:nvPicPr>
          <p:cNvPr id="5" name="Picture 4" descr="A black and yellow sign with white text&#10;&#10;Description automatically generated">
            <a:extLst>
              <a:ext uri="{FF2B5EF4-FFF2-40B4-BE49-F238E27FC236}">
                <a16:creationId xmlns:a16="http://schemas.microsoft.com/office/drawing/2014/main" id="{75C08EEF-0208-DFAF-F2DA-D41E4D37B197}"/>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2957678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E7A162-F010-69AE-AA08-788D4E973BB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C729222-BE8C-1877-9C71-50CCB6A72EF7}"/>
              </a:ext>
            </a:extLst>
          </p:cNvPr>
          <p:cNvSpPr>
            <a:spLocks noGrp="1"/>
          </p:cNvSpPr>
          <p:nvPr>
            <p:ph type="title"/>
          </p:nvPr>
        </p:nvSpPr>
        <p:spPr>
          <a:xfrm>
            <a:off x="762000" y="715964"/>
            <a:ext cx="10591800" cy="646332"/>
          </a:xfrm>
        </p:spPr>
        <p:txBody>
          <a:bodyPr/>
          <a:lstStyle/>
          <a:p>
            <a:r>
              <a:rPr lang="en-US" dirty="0"/>
              <a:t>Research Question</a:t>
            </a:r>
          </a:p>
        </p:txBody>
      </p:sp>
      <p:sp>
        <p:nvSpPr>
          <p:cNvPr id="11" name="Text Placeholder 10">
            <a:extLst>
              <a:ext uri="{FF2B5EF4-FFF2-40B4-BE49-F238E27FC236}">
                <a16:creationId xmlns:a16="http://schemas.microsoft.com/office/drawing/2014/main" id="{C72FF03B-557B-16CD-0F81-56EA0FDBC772}"/>
              </a:ext>
            </a:extLst>
          </p:cNvPr>
          <p:cNvSpPr>
            <a:spLocks noGrp="1"/>
          </p:cNvSpPr>
          <p:nvPr>
            <p:ph type="body" sz="quarter" idx="11"/>
          </p:nvPr>
        </p:nvSpPr>
        <p:spPr>
          <a:xfrm>
            <a:off x="762000" y="1467209"/>
            <a:ext cx="10667999" cy="2365203"/>
          </a:xfrm>
        </p:spPr>
        <p:txBody>
          <a:bodyPr/>
          <a:lstStyle/>
          <a:p>
            <a:pPr marL="285750" indent="-285750">
              <a:buFont typeface="Arial" panose="020B0604020202020204" pitchFamily="34" charset="0"/>
              <a:buChar char="•"/>
            </a:pPr>
            <a:r>
              <a:rPr lang="en-GB" dirty="0"/>
              <a:t>How can machine learning optimize personalized fitness recommendations?</a:t>
            </a:r>
          </a:p>
          <a:p>
            <a:pPr marL="285750" indent="-285750">
              <a:buFont typeface="Arial" panose="020B0604020202020204" pitchFamily="34" charset="0"/>
              <a:buChar char="•"/>
            </a:pPr>
            <a:r>
              <a:rPr lang="en-GB" dirty="0"/>
              <a:t>What accessibility features improve inclusivity for users with varying abilities?</a:t>
            </a:r>
          </a:p>
          <a:p>
            <a:pPr marL="285750" indent="-285750">
              <a:buFont typeface="Arial" panose="020B0604020202020204" pitchFamily="34" charset="0"/>
              <a:buChar char="•"/>
            </a:pPr>
            <a:r>
              <a:rPr lang="en-GB" dirty="0"/>
              <a:t>How effective is a personalized approach in improving health engagement and physical activity?</a:t>
            </a:r>
          </a:p>
        </p:txBody>
      </p:sp>
      <p:pic>
        <p:nvPicPr>
          <p:cNvPr id="5" name="Picture 4" descr="A black and yellow sign with white text&#10;&#10;Description automatically generated">
            <a:extLst>
              <a:ext uri="{FF2B5EF4-FFF2-40B4-BE49-F238E27FC236}">
                <a16:creationId xmlns:a16="http://schemas.microsoft.com/office/drawing/2014/main" id="{3124AAF0-C776-024E-FE0D-D5D51316DE92}"/>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9771482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E339E-777A-A150-843E-254B889A7FB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747473B-3B33-BC10-5F9A-77A52FA3615A}"/>
              </a:ext>
            </a:extLst>
          </p:cNvPr>
          <p:cNvSpPr>
            <a:spLocks noGrp="1"/>
          </p:cNvSpPr>
          <p:nvPr>
            <p:ph type="title"/>
          </p:nvPr>
        </p:nvSpPr>
        <p:spPr>
          <a:xfrm>
            <a:off x="762000" y="715964"/>
            <a:ext cx="10591800" cy="646332"/>
          </a:xfrm>
        </p:spPr>
        <p:txBody>
          <a:bodyPr/>
          <a:lstStyle/>
          <a:p>
            <a:r>
              <a:rPr lang="en-US" dirty="0"/>
              <a:t>Research Objective</a:t>
            </a:r>
          </a:p>
        </p:txBody>
      </p:sp>
      <p:sp>
        <p:nvSpPr>
          <p:cNvPr id="11" name="Text Placeholder 10">
            <a:extLst>
              <a:ext uri="{FF2B5EF4-FFF2-40B4-BE49-F238E27FC236}">
                <a16:creationId xmlns:a16="http://schemas.microsoft.com/office/drawing/2014/main" id="{5DDC31D0-7530-7300-5F07-B9DA8FA2E0F2}"/>
              </a:ext>
            </a:extLst>
          </p:cNvPr>
          <p:cNvSpPr>
            <a:spLocks noGrp="1"/>
          </p:cNvSpPr>
          <p:nvPr>
            <p:ph type="body" sz="quarter" idx="11"/>
          </p:nvPr>
        </p:nvSpPr>
        <p:spPr>
          <a:xfrm>
            <a:off x="762000" y="1467209"/>
            <a:ext cx="10667999" cy="2365203"/>
          </a:xfrm>
        </p:spPr>
        <p:txBody>
          <a:bodyPr/>
          <a:lstStyle/>
          <a:p>
            <a:pPr marL="285750" indent="-285750" algn="l">
              <a:buFont typeface="Arial" panose="020B0604020202020204" pitchFamily="34" charset="0"/>
              <a:buChar char="•"/>
            </a:pPr>
            <a:r>
              <a:rPr lang="en-GB" b="0" i="0" u="none" strike="noStrike" dirty="0">
                <a:solidFill>
                  <a:srgbClr val="000000"/>
                </a:solidFill>
                <a:effectLst/>
              </a:rPr>
              <a:t>Design and implement a </a:t>
            </a:r>
            <a:r>
              <a:rPr lang="en-GB" b="1" i="0" u="none" strike="noStrike" dirty="0">
                <a:solidFill>
                  <a:srgbClr val="000000"/>
                </a:solidFill>
                <a:effectLst/>
              </a:rPr>
              <a:t>user-friendly web application</a:t>
            </a:r>
            <a:r>
              <a:rPr lang="en-GB" b="0" i="0" u="none" strike="noStrike" dirty="0">
                <a:solidFill>
                  <a:srgbClr val="000000"/>
                </a:solidFill>
                <a:effectLst/>
              </a:rPr>
              <a:t> for personalized fitness recommendations.</a:t>
            </a:r>
          </a:p>
          <a:p>
            <a:pPr marL="285750" indent="-285750" algn="l">
              <a:buFont typeface="Arial" panose="020B0604020202020204" pitchFamily="34" charset="0"/>
              <a:buChar char="•"/>
            </a:pPr>
            <a:r>
              <a:rPr lang="en-GB" b="0" i="0" u="none" strike="noStrike" dirty="0">
                <a:solidFill>
                  <a:srgbClr val="000000"/>
                </a:solidFill>
                <a:effectLst/>
              </a:rPr>
              <a:t>Integrate machine learning models (e.g., Gradient Boosting) for accurate predictions.</a:t>
            </a:r>
          </a:p>
          <a:p>
            <a:pPr marL="285750" indent="-285750" algn="l">
              <a:buFont typeface="Arial" panose="020B0604020202020204" pitchFamily="34" charset="0"/>
              <a:buChar char="•"/>
            </a:pPr>
            <a:r>
              <a:rPr lang="en-GB" b="0" i="0" u="none" strike="noStrike" dirty="0">
                <a:solidFill>
                  <a:srgbClr val="000000"/>
                </a:solidFill>
                <a:effectLst/>
              </a:rPr>
              <a:t>Ensure compliance with web accessibility standards to enhance usability.</a:t>
            </a:r>
          </a:p>
          <a:p>
            <a:pPr marL="285750" indent="-285750" algn="l">
              <a:buFont typeface="Arial" panose="020B0604020202020204" pitchFamily="34" charset="0"/>
              <a:buChar char="•"/>
            </a:pPr>
            <a:r>
              <a:rPr lang="en-GB" b="0" i="0" u="none" strike="noStrike" dirty="0">
                <a:solidFill>
                  <a:srgbClr val="000000"/>
                </a:solidFill>
                <a:effectLst/>
              </a:rPr>
              <a:t>Evaluate user engagement and health outcomes to measure the application’s impact.</a:t>
            </a:r>
          </a:p>
        </p:txBody>
      </p:sp>
      <p:pic>
        <p:nvPicPr>
          <p:cNvPr id="5" name="Picture 4" descr="A black and yellow sign with white text&#10;&#10;Description automatically generated">
            <a:extLst>
              <a:ext uri="{FF2B5EF4-FFF2-40B4-BE49-F238E27FC236}">
                <a16:creationId xmlns:a16="http://schemas.microsoft.com/office/drawing/2014/main" id="{F48205E5-DCF3-EE36-BA2C-FFDAF16203AC}"/>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6046029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arter Template_Heritage Month Presentation" id="{910467CA-E581-43CB-A3F9-242953556B2E}" vid="{325629C9-8C54-4982-A5E7-91DBF3E63BF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73ACE82-BD1C-4CC4-B9C6-7097502B70B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704BC66-A771-492B-8E79-E3C5E33B71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80AD4D6-2712-4EC3-A727-A5652AD67F9C}">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Starter Template_Heritage Month Presentation</Template>
  <TotalTime>0</TotalTime>
  <Words>1970</Words>
  <Application>Microsoft Macintosh PowerPoint</Application>
  <PresentationFormat>Widescreen</PresentationFormat>
  <Paragraphs>263</Paragraphs>
  <Slides>32</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-webkit-standard</vt:lpstr>
      <vt:lpstr>Arial</vt:lpstr>
      <vt:lpstr>Calibri</vt:lpstr>
      <vt:lpstr>Symbol</vt:lpstr>
      <vt:lpstr>Times New Roman</vt:lpstr>
      <vt:lpstr>Office Theme</vt:lpstr>
      <vt:lpstr>Developing a Data-Driven Personalized Fitness Web Application for Obese and Sedentary Individuals</vt:lpstr>
      <vt:lpstr>Writing a Research Paper for Global Recognition</vt:lpstr>
      <vt:lpstr>Guidelines on Topic</vt:lpstr>
      <vt:lpstr>Abstract</vt:lpstr>
      <vt:lpstr>Keywords</vt:lpstr>
      <vt:lpstr>Introduction</vt:lpstr>
      <vt:lpstr>Research Aim</vt:lpstr>
      <vt:lpstr>Research Question</vt:lpstr>
      <vt:lpstr>Research Objective</vt:lpstr>
      <vt:lpstr>Summary of Proposal</vt:lpstr>
      <vt:lpstr>Contribution</vt:lpstr>
      <vt:lpstr>Novelty</vt:lpstr>
      <vt:lpstr>Literature Review (Previous Work)</vt:lpstr>
      <vt:lpstr>Literature Review (Previous Work)</vt:lpstr>
      <vt:lpstr>Literature Review (Previous Work)</vt:lpstr>
      <vt:lpstr>Literature Review (Previous Work)</vt:lpstr>
      <vt:lpstr>Methodology (How)</vt:lpstr>
      <vt:lpstr>Research Methodology</vt:lpstr>
      <vt:lpstr>Research Implementation</vt:lpstr>
      <vt:lpstr>Preliminary (Result)</vt:lpstr>
      <vt:lpstr>Result</vt:lpstr>
      <vt:lpstr>Result</vt:lpstr>
      <vt:lpstr>Result</vt:lpstr>
      <vt:lpstr>Result</vt:lpstr>
      <vt:lpstr>Discussion</vt:lpstr>
      <vt:lpstr>Discussion</vt:lpstr>
      <vt:lpstr>Discussion</vt:lpstr>
      <vt:lpstr>Result</vt:lpstr>
      <vt:lpstr>Prior Research Vs Current Research</vt:lpstr>
      <vt:lpstr>Conclusion and Future Work</vt:lpstr>
      <vt:lpstr>Conclusion</vt:lpstr>
      <vt:lpstr>References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2021-02-18T07:10:18Z</dcterms:created>
  <dcterms:modified xsi:type="dcterms:W3CDTF">2024-11-25T19:34:55Z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